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  <p:sldMasterId id="2147483720" r:id="rId6"/>
    <p:sldMasterId id="2147483744" r:id="rId7"/>
    <p:sldMasterId id="2147483756" r:id="rId8"/>
    <p:sldMasterId id="2147483768" r:id="rId9"/>
    <p:sldMasterId id="2147483780" r:id="rId10"/>
  </p:sldMasterIdLst>
  <p:notesMasterIdLst>
    <p:notesMasterId r:id="rId36"/>
  </p:notesMasterIdLst>
  <p:sldIdLst>
    <p:sldId id="268" r:id="rId11"/>
    <p:sldId id="281" r:id="rId12"/>
    <p:sldId id="284" r:id="rId13"/>
    <p:sldId id="283" r:id="rId14"/>
    <p:sldId id="271" r:id="rId15"/>
    <p:sldId id="269" r:id="rId16"/>
    <p:sldId id="285" r:id="rId17"/>
    <p:sldId id="256" r:id="rId18"/>
    <p:sldId id="260" r:id="rId19"/>
    <p:sldId id="289" r:id="rId20"/>
    <p:sldId id="259" r:id="rId21"/>
    <p:sldId id="258" r:id="rId22"/>
    <p:sldId id="263" r:id="rId23"/>
    <p:sldId id="264" r:id="rId24"/>
    <p:sldId id="265" r:id="rId25"/>
    <p:sldId id="266" r:id="rId26"/>
    <p:sldId id="272" r:id="rId27"/>
    <p:sldId id="286" r:id="rId28"/>
    <p:sldId id="276" r:id="rId29"/>
    <p:sldId id="279" r:id="rId30"/>
    <p:sldId id="287" r:id="rId31"/>
    <p:sldId id="288" r:id="rId32"/>
    <p:sldId id="274" r:id="rId33"/>
    <p:sldId id="275" r:id="rId34"/>
    <p:sldId id="270" r:id="rId3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40" d="100"/>
          <a:sy n="40" d="100"/>
        </p:scale>
        <p:origin x="-998" y="-221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notesMaster" Target="notesMasters/notesMaster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313C8A-F043-47AA-91CF-C1752747C812}" type="datetimeFigureOut">
              <a:rPr lang="en-US" smtClean="0"/>
              <a:pPr/>
              <a:t>18-Nov-17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A6B5C3-FCD8-4809-932D-18F2F36378B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6172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51ECC7-9C22-4933-8CB6-6BD1DD7B4E0A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A6B5C3-FCD8-4809-932D-18F2F36378BD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010F7-A208-4960-8A28-A6529A2CCED0}" type="datetimeFigureOut">
              <a:rPr lang="en-US" smtClean="0"/>
              <a:pPr/>
              <a:t>18-Nov-17</a:t>
            </a:fld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E7CEBBD7-5D6D-4A34-9791-E83CD452E4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010F7-A208-4960-8A28-A6529A2CCED0}" type="datetimeFigureOut">
              <a:rPr lang="en-US" smtClean="0"/>
              <a:pPr/>
              <a:t>18-Nov-17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EBBD7-5D6D-4A34-9791-E83CD452E4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010F7-A208-4960-8A28-A6529A2CCED0}" type="datetimeFigureOut">
              <a:rPr lang="en-US" smtClean="0"/>
              <a:pPr/>
              <a:t>18-Nov-17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Oval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E7CEBBD7-5D6D-4A34-9791-E83CD452E44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010F7-A208-4960-8A28-A6529A2CCED0}" type="datetimeFigureOut">
              <a:rPr lang="en-US" smtClean="0"/>
              <a:pPr/>
              <a:t>18-Nov-17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E7CEBBD7-5D6D-4A34-9791-E83CD452E44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010F7-A208-4960-8A28-A6529A2CCED0}" type="datetimeFigureOut">
              <a:rPr lang="en-US" smtClean="0"/>
              <a:pPr/>
              <a:t>18-Nov-17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E7CEBBD7-5D6D-4A34-9791-E83CD452E44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4A2010F7-A208-4960-8A28-A6529A2CCED0}" type="datetimeFigureOut">
              <a:rPr lang="en-US" smtClean="0"/>
              <a:pPr/>
              <a:t>18-Nov-17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EBBD7-5D6D-4A34-9791-E83CD452E44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010F7-A208-4960-8A28-A6529A2CCED0}" type="datetimeFigureOut">
              <a:rPr lang="en-US" smtClean="0"/>
              <a:pPr/>
              <a:t>18-Nov-17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Content Placeholder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6" name="Content Placeholder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Oval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Oval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E7CEBBD7-5D6D-4A34-9791-E83CD452E44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010F7-A208-4960-8A28-A6529A2CCED0}" type="datetimeFigureOut">
              <a:rPr lang="en-US" smtClean="0"/>
              <a:pPr/>
              <a:t>18-Nov-17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E7CEBBD7-5D6D-4A34-9791-E83CD452E4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010F7-A208-4960-8A28-A6529A2CCED0}" type="datetimeFigureOut">
              <a:rPr lang="en-US" smtClean="0"/>
              <a:pPr/>
              <a:t>18-Nov-17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E7CEBBD7-5D6D-4A34-9791-E83CD452E4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E7CEBBD7-5D6D-4A34-9791-E83CD452E44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010F7-A208-4960-8A28-A6529A2CCED0}" type="datetimeFigureOut">
              <a:rPr lang="en-US" smtClean="0"/>
              <a:pPr/>
              <a:t>18-Nov-17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traight Connector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Oval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E7CEBBD7-5D6D-4A34-9791-E83CD452E44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4A2010F7-A208-4960-8A28-A6529A2CCED0}" type="datetimeFigureOut">
              <a:rPr lang="en-US" smtClean="0"/>
              <a:pPr/>
              <a:t>18-Nov-17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010F7-A208-4960-8A28-A6529A2CCED0}" type="datetimeFigureOut">
              <a:rPr lang="en-US" smtClean="0"/>
              <a:pPr/>
              <a:t>18-Nov-17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EBBD7-5D6D-4A34-9791-E83CD452E4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010F7-A208-4960-8A28-A6529A2CCED0}" type="datetimeFigureOut">
              <a:rPr lang="en-US" smtClean="0"/>
              <a:pPr/>
              <a:t>18-Nov-17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EBBD7-5D6D-4A34-9791-E83CD452E4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E7CEBBD7-5D6D-4A34-9791-E83CD452E44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010F7-A208-4960-8A28-A6529A2CCED0}" type="datetimeFigureOut">
              <a:rPr lang="en-US" smtClean="0"/>
              <a:pPr/>
              <a:t>18-Nov-17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010F7-A208-4960-8A28-A6529A2CCED0}" type="datetimeFigureOut">
              <a:rPr lang="en-US" smtClean="0"/>
              <a:pPr/>
              <a:t>18-Nov-17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7CEBBD7-5D6D-4A34-9791-E83CD452E44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010F7-A208-4960-8A28-A6529A2CCED0}" type="datetimeFigureOut">
              <a:rPr lang="en-US" smtClean="0"/>
              <a:pPr/>
              <a:t>18-Nov-17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EBBD7-5D6D-4A34-9791-E83CD452E4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010F7-A208-4960-8A28-A6529A2CCED0}" type="datetimeFigureOut">
              <a:rPr lang="en-US" smtClean="0"/>
              <a:pPr/>
              <a:t>18-Nov-17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EBBD7-5D6D-4A34-9791-E83CD452E44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010F7-A208-4960-8A28-A6529A2CCED0}" type="datetimeFigureOut">
              <a:rPr lang="en-US" smtClean="0"/>
              <a:pPr/>
              <a:t>18-Nov-17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EBBD7-5D6D-4A34-9791-E83CD452E44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010F7-A208-4960-8A28-A6529A2CCED0}" type="datetimeFigureOut">
              <a:rPr lang="en-US" smtClean="0"/>
              <a:pPr/>
              <a:t>18-Nov-17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EBBD7-5D6D-4A34-9791-E83CD452E44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010F7-A208-4960-8A28-A6529A2CCED0}" type="datetimeFigureOut">
              <a:rPr lang="en-US" smtClean="0"/>
              <a:pPr/>
              <a:t>18-Nov-17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EBBD7-5D6D-4A34-9791-E83CD452E4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010F7-A208-4960-8A28-A6529A2CCED0}" type="datetimeFigureOut">
              <a:rPr lang="en-US" smtClean="0"/>
              <a:pPr/>
              <a:t>18-Nov-17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EBBD7-5D6D-4A34-9791-E83CD452E4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010F7-A208-4960-8A28-A6529A2CCED0}" type="datetimeFigureOut">
              <a:rPr lang="en-US" smtClean="0"/>
              <a:pPr/>
              <a:t>18-Nov-17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EBBD7-5D6D-4A34-9791-E83CD452E4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010F7-A208-4960-8A28-A6529A2CCED0}" type="datetimeFigureOut">
              <a:rPr lang="en-US" smtClean="0"/>
              <a:pPr/>
              <a:t>18-Nov-17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E7CEBBD7-5D6D-4A34-9791-E83CD452E4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010F7-A208-4960-8A28-A6529A2CCED0}" type="datetimeFigureOut">
              <a:rPr lang="en-US" smtClean="0"/>
              <a:pPr/>
              <a:t>18-Nov-17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EBBD7-5D6D-4A34-9791-E83CD452E4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010F7-A208-4960-8A28-A6529A2CCED0}" type="datetimeFigureOut">
              <a:rPr lang="en-US" smtClean="0"/>
              <a:pPr/>
              <a:t>18-Nov-17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EBBD7-5D6D-4A34-9791-E83CD452E4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010F7-A208-4960-8A28-A6529A2CCED0}" type="datetimeFigureOut">
              <a:rPr lang="en-US" smtClean="0"/>
              <a:pPr/>
              <a:t>18-Nov-17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EBBD7-5D6D-4A34-9791-E83CD452E4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Rounded Rectangle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0" name="Subtitle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A2010F7-A208-4960-8A28-A6529A2CCED0}" type="datetimeFigureOut">
              <a:rPr lang="en-US" smtClean="0"/>
              <a:pPr/>
              <a:t>18-Nov-17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7CEBBD7-5D6D-4A34-9791-E83CD452E4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A2010F7-A208-4960-8A28-A6529A2CCED0}" type="datetimeFigureOut">
              <a:rPr lang="en-US" smtClean="0"/>
              <a:pPr/>
              <a:t>18-Nov-17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7CEBBD7-5D6D-4A34-9791-E83CD452E4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ounded Rectangle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A2010F7-A208-4960-8A28-A6529A2CCED0}" type="datetimeFigureOut">
              <a:rPr lang="en-US" smtClean="0"/>
              <a:pPr/>
              <a:t>18-Nov-17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7CEBBD7-5D6D-4A34-9791-E83CD452E4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A2010F7-A208-4960-8A28-A6529A2CCED0}" type="datetimeFigureOut">
              <a:rPr lang="en-US" smtClean="0"/>
              <a:pPr/>
              <a:t>18-Nov-17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7CEBBD7-5D6D-4A34-9791-E83CD452E4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A2010F7-A208-4960-8A28-A6529A2CCED0}" type="datetimeFigureOut">
              <a:rPr lang="en-US" smtClean="0"/>
              <a:pPr/>
              <a:t>18-Nov-17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7CEBBD7-5D6D-4A34-9791-E83CD452E4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A2010F7-A208-4960-8A28-A6529A2CCED0}" type="datetimeFigureOut">
              <a:rPr lang="en-US" smtClean="0"/>
              <a:pPr/>
              <a:t>18-Nov-17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7CEBBD7-5D6D-4A34-9791-E83CD452E4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A2010F7-A208-4960-8A28-A6529A2CCED0}" type="datetimeFigureOut">
              <a:rPr lang="en-US" smtClean="0"/>
              <a:pPr/>
              <a:t>18-Nov-17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7CEBBD7-5D6D-4A34-9791-E83CD452E4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010F7-A208-4960-8A28-A6529A2CCED0}" type="datetimeFigureOut">
              <a:rPr lang="en-US" smtClean="0"/>
              <a:pPr/>
              <a:t>18-Nov-17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EBBD7-5D6D-4A34-9791-E83CD452E44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A2010F7-A208-4960-8A28-A6529A2CCED0}" type="datetimeFigureOut">
              <a:rPr lang="en-US" smtClean="0"/>
              <a:pPr/>
              <a:t>18-Nov-17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7CEBBD7-5D6D-4A34-9791-E83CD452E4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ound Single Corner Rectangle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A2010F7-A208-4960-8A28-A6529A2CCED0}" type="datetimeFigureOut">
              <a:rPr lang="en-US" smtClean="0"/>
              <a:pPr/>
              <a:t>18-Nov-17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7CEBBD7-5D6D-4A34-9791-E83CD452E44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A2010F7-A208-4960-8A28-A6529A2CCED0}" type="datetimeFigureOut">
              <a:rPr lang="en-US" smtClean="0"/>
              <a:pPr/>
              <a:t>18-Nov-17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7CEBBD7-5D6D-4A34-9791-E83CD452E4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A2010F7-A208-4960-8A28-A6529A2CCED0}" type="datetimeFigureOut">
              <a:rPr lang="en-US" smtClean="0"/>
              <a:pPr/>
              <a:t>18-Nov-17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7CEBBD7-5D6D-4A34-9791-E83CD452E4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010F7-A208-4960-8A28-A6529A2CCED0}" type="datetimeFigureOut">
              <a:rPr lang="en-US" smtClean="0"/>
              <a:pPr/>
              <a:t>18-Nov-17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EBBD7-5D6D-4A34-9791-E83CD452E4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010F7-A208-4960-8A28-A6529A2CCED0}" type="datetimeFigureOut">
              <a:rPr lang="en-US" smtClean="0"/>
              <a:pPr/>
              <a:t>18-Nov-17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EBBD7-5D6D-4A34-9791-E83CD452E4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010F7-A208-4960-8A28-A6529A2CCED0}" type="datetimeFigureOut">
              <a:rPr lang="en-US" smtClean="0"/>
              <a:pPr/>
              <a:t>18-Nov-17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EBBD7-5D6D-4A34-9791-E83CD452E4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010F7-A208-4960-8A28-A6529A2CCED0}" type="datetimeFigureOut">
              <a:rPr lang="en-US" smtClean="0"/>
              <a:pPr/>
              <a:t>18-Nov-17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EBBD7-5D6D-4A34-9791-E83CD452E4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010F7-A208-4960-8A28-A6529A2CCED0}" type="datetimeFigureOut">
              <a:rPr lang="en-US" smtClean="0"/>
              <a:pPr/>
              <a:t>18-Nov-17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EBBD7-5D6D-4A34-9791-E83CD452E4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010F7-A208-4960-8A28-A6529A2CCED0}" type="datetimeFigureOut">
              <a:rPr lang="en-US" smtClean="0"/>
              <a:pPr/>
              <a:t>18-Nov-17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EBBD7-5D6D-4A34-9791-E83CD452E4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010F7-A208-4960-8A28-A6529A2CCED0}" type="datetimeFigureOut">
              <a:rPr lang="en-US" smtClean="0"/>
              <a:pPr/>
              <a:t>18-Nov-17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EBBD7-5D6D-4A34-9791-E83CD452E4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010F7-A208-4960-8A28-A6529A2CCED0}" type="datetimeFigureOut">
              <a:rPr lang="en-US" smtClean="0"/>
              <a:pPr/>
              <a:t>18-Nov-17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EBBD7-5D6D-4A34-9791-E83CD452E4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010F7-A208-4960-8A28-A6529A2CCED0}" type="datetimeFigureOut">
              <a:rPr lang="en-US" smtClean="0"/>
              <a:pPr/>
              <a:t>18-Nov-17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EBBD7-5D6D-4A34-9791-E83CD452E4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010F7-A208-4960-8A28-A6529A2CCED0}" type="datetimeFigureOut">
              <a:rPr lang="en-US" smtClean="0"/>
              <a:pPr/>
              <a:t>18-Nov-17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E7CEBBD7-5D6D-4A34-9791-E83CD452E44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010F7-A208-4960-8A28-A6529A2CCED0}" type="datetimeFigureOut">
              <a:rPr lang="en-US" smtClean="0"/>
              <a:pPr/>
              <a:t>18-Nov-17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EBBD7-5D6D-4A34-9791-E83CD452E4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010F7-A208-4960-8A28-A6529A2CCED0}" type="datetimeFigureOut">
              <a:rPr lang="en-US" smtClean="0"/>
              <a:pPr/>
              <a:t>18-Nov-17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EBBD7-5D6D-4A34-9791-E83CD452E4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010F7-A208-4960-8A28-A6529A2CCED0}" type="datetimeFigureOut">
              <a:rPr lang="en-US" smtClean="0"/>
              <a:pPr/>
              <a:t>18-Nov-17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EBBD7-5D6D-4A34-9791-E83CD452E44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010F7-A208-4960-8A28-A6529A2CCED0}" type="datetimeFigureOut">
              <a:rPr lang="en-US" smtClean="0"/>
              <a:pPr/>
              <a:t>18-Nov-17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EBBD7-5D6D-4A34-9791-E83CD452E4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010F7-A208-4960-8A28-A6529A2CCED0}" type="datetimeFigureOut">
              <a:rPr lang="en-US" smtClean="0"/>
              <a:pPr/>
              <a:t>18-Nov-17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E7CEBBD7-5D6D-4A34-9791-E83CD452E4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010F7-A208-4960-8A28-A6529A2CCED0}" type="datetimeFigureOut">
              <a:rPr lang="en-US" smtClean="0"/>
              <a:pPr/>
              <a:t>18-Nov-17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EBBD7-5D6D-4A34-9791-E83CD452E4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010F7-A208-4960-8A28-A6529A2CCED0}" type="datetimeFigureOut">
              <a:rPr lang="en-US" smtClean="0"/>
              <a:pPr/>
              <a:t>18-Nov-17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EBBD7-5D6D-4A34-9791-E83CD452E4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010F7-A208-4960-8A28-A6529A2CCED0}" type="datetimeFigureOut">
              <a:rPr lang="en-US" smtClean="0"/>
              <a:pPr/>
              <a:t>18-Nov-17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E7CEBBD7-5D6D-4A34-9791-E83CD452E44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010F7-A208-4960-8A28-A6529A2CCED0}" type="datetimeFigureOut">
              <a:rPr lang="en-US" smtClean="0"/>
              <a:pPr/>
              <a:t>18-Nov-17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EBBD7-5D6D-4A34-9791-E83CD452E4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010F7-A208-4960-8A28-A6529A2CCED0}" type="datetimeFigureOut">
              <a:rPr lang="en-US" smtClean="0"/>
              <a:pPr/>
              <a:t>18-Nov-17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EBBD7-5D6D-4A34-9791-E83CD452E4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010F7-A208-4960-8A28-A6529A2CCED0}" type="datetimeFigureOut">
              <a:rPr lang="en-US" smtClean="0"/>
              <a:pPr/>
              <a:t>18-Nov-17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EBBD7-5D6D-4A34-9791-E83CD452E4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010F7-A208-4960-8A28-A6529A2CCED0}" type="datetimeFigureOut">
              <a:rPr lang="en-US" smtClean="0"/>
              <a:pPr/>
              <a:t>18-Nov-17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EBBD7-5D6D-4A34-9791-E83CD452E4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010F7-A208-4960-8A28-A6529A2CCED0}" type="datetimeFigureOut">
              <a:rPr lang="en-US" smtClean="0"/>
              <a:pPr/>
              <a:t>18-Nov-17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EBBD7-5D6D-4A34-9791-E83CD452E4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010F7-A208-4960-8A28-A6529A2CCED0}" type="datetimeFigureOut">
              <a:rPr lang="en-US" smtClean="0"/>
              <a:pPr/>
              <a:t>18-Nov-17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EBBD7-5D6D-4A34-9791-E83CD452E4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010F7-A208-4960-8A28-A6529A2CCED0}" type="datetimeFigureOut">
              <a:rPr lang="en-US" smtClean="0"/>
              <a:pPr/>
              <a:t>18-Nov-17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EBBD7-5D6D-4A34-9791-E83CD452E4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72016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010F7-A208-4960-8A28-A6529A2CCED0}" type="datetimeFigureOut">
              <a:rPr lang="en-US" smtClean="0"/>
              <a:pPr/>
              <a:t>18-Nov-17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EBBD7-5D6D-4A34-9791-E83CD452E4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2987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010F7-A208-4960-8A28-A6529A2CCED0}" type="datetimeFigureOut">
              <a:rPr lang="en-US" smtClean="0"/>
              <a:pPr/>
              <a:t>18-Nov-17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EBBD7-5D6D-4A34-9791-E83CD452E4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97584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010F7-A208-4960-8A28-A6529A2CCED0}" type="datetimeFigureOut">
              <a:rPr lang="en-US" smtClean="0"/>
              <a:pPr/>
              <a:t>18-Nov-17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EBBD7-5D6D-4A34-9791-E83CD452E4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158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010F7-A208-4960-8A28-A6529A2CCED0}" type="datetimeFigureOut">
              <a:rPr lang="en-US" smtClean="0"/>
              <a:pPr/>
              <a:t>18-Nov-17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EBBD7-5D6D-4A34-9791-E83CD452E4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010F7-A208-4960-8A28-A6529A2CCED0}" type="datetimeFigureOut">
              <a:rPr lang="en-US" smtClean="0"/>
              <a:pPr/>
              <a:t>18-Nov-17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EBBD7-5D6D-4A34-9791-E83CD452E4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3152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010F7-A208-4960-8A28-A6529A2CCED0}" type="datetimeFigureOut">
              <a:rPr lang="en-US" smtClean="0"/>
              <a:pPr/>
              <a:t>18-Nov-17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EBBD7-5D6D-4A34-9791-E83CD452E4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11415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010F7-A208-4960-8A28-A6529A2CCED0}" type="datetimeFigureOut">
              <a:rPr lang="en-US" smtClean="0"/>
              <a:pPr/>
              <a:t>18-Nov-17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EBBD7-5D6D-4A34-9791-E83CD452E4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62812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010F7-A208-4960-8A28-A6529A2CCED0}" type="datetimeFigureOut">
              <a:rPr lang="en-US" smtClean="0"/>
              <a:pPr/>
              <a:t>18-Nov-17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EBBD7-5D6D-4A34-9791-E83CD452E4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75563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010F7-A208-4960-8A28-A6529A2CCED0}" type="datetimeFigureOut">
              <a:rPr lang="en-US" smtClean="0"/>
              <a:pPr/>
              <a:t>18-Nov-17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EBBD7-5D6D-4A34-9791-E83CD452E4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25712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010F7-A208-4960-8A28-A6529A2CCED0}" type="datetimeFigureOut">
              <a:rPr lang="en-US" smtClean="0"/>
              <a:pPr/>
              <a:t>18-Nov-17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EBBD7-5D6D-4A34-9791-E83CD452E4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59337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010F7-A208-4960-8A28-A6529A2CCED0}" type="datetimeFigureOut">
              <a:rPr lang="en-US" smtClean="0"/>
              <a:pPr/>
              <a:t>18-Nov-17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EBBD7-5D6D-4A34-9791-E83CD452E4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89153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4A2010F7-A208-4960-8A28-A6529A2CCED0}" type="datetimeFigureOut">
              <a:rPr lang="en-US" smtClean="0"/>
              <a:pPr/>
              <a:t>18-Nov-17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7CEBBD7-5D6D-4A34-9791-E83CD452E4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010F7-A208-4960-8A28-A6529A2CCED0}" type="datetimeFigureOut">
              <a:rPr lang="en-US" smtClean="0"/>
              <a:pPr/>
              <a:t>18-Nov-17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E7CEBBD7-5D6D-4A34-9791-E83CD452E44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010F7-A208-4960-8A28-A6529A2CCED0}" type="datetimeFigureOut">
              <a:rPr lang="en-US" smtClean="0"/>
              <a:pPr/>
              <a:t>18-Nov-17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E7CEBBD7-5D6D-4A34-9791-E83CD452E44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010F7-A208-4960-8A28-A6529A2CCED0}" type="datetimeFigureOut">
              <a:rPr lang="en-US" smtClean="0"/>
              <a:pPr/>
              <a:t>18-Nov-17</a:t>
            </a:fld>
            <a:endParaRPr 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EBBD7-5D6D-4A34-9791-E83CD452E4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4A2010F7-A208-4960-8A28-A6529A2CCED0}" type="datetimeFigureOut">
              <a:rPr lang="en-US" smtClean="0"/>
              <a:pPr/>
              <a:t>18-Nov-17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E7CEBBD7-5D6D-4A34-9791-E83CD452E44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4A2010F7-A208-4960-8A28-A6529A2CCED0}" type="datetimeFigureOut">
              <a:rPr lang="en-US" smtClean="0"/>
              <a:pPr/>
              <a:t>18-Nov-17</a:t>
            </a:fld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E7CEBBD7-5D6D-4A34-9791-E83CD452E44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010F7-A208-4960-8A28-A6529A2CCED0}" type="datetimeFigureOut">
              <a:rPr lang="en-US" smtClean="0"/>
              <a:pPr/>
              <a:t>18-Nov-17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E7CEBBD7-5D6D-4A34-9791-E83CD452E4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010F7-A208-4960-8A28-A6529A2CCED0}" type="datetimeFigureOut">
              <a:rPr lang="en-US" smtClean="0"/>
              <a:pPr/>
              <a:t>18-Nov-17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7CEBBD7-5D6D-4A34-9791-E83CD452E4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010F7-A208-4960-8A28-A6529A2CCED0}" type="datetimeFigureOut">
              <a:rPr lang="en-US" smtClean="0"/>
              <a:pPr/>
              <a:t>18-Nov-17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E7CEBBD7-5D6D-4A34-9791-E83CD452E44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Rectangle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4A2010F7-A208-4960-8A28-A6529A2CCED0}" type="datetimeFigureOut">
              <a:rPr lang="en-US" smtClean="0"/>
              <a:pPr/>
              <a:t>18-Nov-17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E7CEBBD7-5D6D-4A34-9791-E83CD452E44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010F7-A208-4960-8A28-A6529A2CCED0}" type="datetimeFigureOut">
              <a:rPr lang="en-US" smtClean="0"/>
              <a:pPr/>
              <a:t>18-Nov-17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EBBD7-5D6D-4A34-9791-E83CD452E4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4A2010F7-A208-4960-8A28-A6529A2CCED0}" type="datetimeFigureOut">
              <a:rPr lang="en-US" smtClean="0"/>
              <a:pPr/>
              <a:t>18-Nov-17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E7CEBBD7-5D6D-4A34-9791-E83CD452E4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010F7-A208-4960-8A28-A6529A2CCED0}" type="datetimeFigureOut">
              <a:rPr lang="en-US" smtClean="0"/>
              <a:pPr/>
              <a:t>18-Nov-17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EBBD7-5D6D-4A34-9791-E83CD452E4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010F7-A208-4960-8A28-A6529A2CCED0}" type="datetimeFigureOut">
              <a:rPr lang="en-US" smtClean="0"/>
              <a:pPr/>
              <a:t>18-Nov-17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EBBD7-5D6D-4A34-9791-E83CD452E44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010F7-A208-4960-8A28-A6529A2CCED0}" type="datetimeFigureOut">
              <a:rPr lang="en-US" smtClean="0"/>
              <a:pPr/>
              <a:t>18-Nov-17</a:t>
            </a:fld>
            <a:endParaRPr lang="en-US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EBBD7-5D6D-4A34-9791-E83CD452E4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010F7-A208-4960-8A28-A6529A2CCED0}" type="datetimeFigureOut">
              <a:rPr lang="en-US" smtClean="0"/>
              <a:pPr/>
              <a:t>18-Nov-17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EBBD7-5D6D-4A34-9791-E83CD452E4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010F7-A208-4960-8A28-A6529A2CCED0}" type="datetimeFigureOut">
              <a:rPr lang="en-US" smtClean="0"/>
              <a:pPr/>
              <a:t>18-Nov-17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EBBD7-5D6D-4A34-9791-E83CD452E44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010F7-A208-4960-8A28-A6529A2CCED0}" type="datetimeFigureOut">
              <a:rPr lang="en-US" smtClean="0"/>
              <a:pPr/>
              <a:t>18-Nov-17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EBBD7-5D6D-4A34-9791-E83CD452E4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010F7-A208-4960-8A28-A6529A2CCED0}" type="datetimeFigureOut">
              <a:rPr lang="en-US" smtClean="0"/>
              <a:pPr/>
              <a:t>18-Nov-17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EBBD7-5D6D-4A34-9791-E83CD452E4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010F7-A208-4960-8A28-A6529A2CCED0}" type="datetimeFigureOut">
              <a:rPr lang="en-US" smtClean="0"/>
              <a:pPr/>
              <a:t>18-Nov-17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EBBD7-5D6D-4A34-9791-E83CD452E4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010F7-A208-4960-8A28-A6529A2CCED0}" type="datetimeFigureOut">
              <a:rPr lang="en-US" smtClean="0"/>
              <a:pPr/>
              <a:t>18-Nov-17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EBBD7-5D6D-4A34-9791-E83CD452E44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010F7-A208-4960-8A28-A6529A2CCED0}" type="datetimeFigureOut">
              <a:rPr lang="en-US" smtClean="0"/>
              <a:pPr/>
              <a:t>18-Nov-17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EBBD7-5D6D-4A34-9791-E83CD452E44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010F7-A208-4960-8A28-A6529A2CCED0}" type="datetimeFigureOut">
              <a:rPr lang="en-US" smtClean="0"/>
              <a:pPr/>
              <a:t>18-Nov-17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EBBD7-5D6D-4A34-9791-E83CD452E4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010F7-A208-4960-8A28-A6529A2CCED0}" type="datetimeFigureOut">
              <a:rPr lang="en-US" smtClean="0"/>
              <a:pPr/>
              <a:t>18-Nov-17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EBBD7-5D6D-4A34-9791-E83CD452E44C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Overla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A2010F7-A208-4960-8A28-A6529A2CCED0}" type="datetimeFigureOut">
              <a:rPr lang="en-US" smtClean="0"/>
              <a:pPr/>
              <a:t>18-Nov-17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7CEBBD7-5D6D-4A34-9791-E83CD452E44C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1194101" y="2887530"/>
            <a:ext cx="6779110" cy="923330"/>
            <a:chOff x="1172584" y="1381459"/>
            <a:chExt cx="6779110" cy="923330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ln w="3175">
                    <a:solidFill>
                      <a:schemeClr val="tx2">
                        <a:alpha val="60000"/>
                      </a:schemeClr>
                    </a:solidFill>
                  </a:ln>
                  <a:solidFill>
                    <a:schemeClr val="tx2">
                      <a:lumMod val="90000"/>
                    </a:scheme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</a:rPr>
                <a:t></a:t>
              </a:r>
              <a:endParaRPr lang="en-US" sz="5400" dirty="0">
                <a:ln w="3175">
                  <a:solidFill>
                    <a:schemeClr val="tx2">
                      <a:alpha val="60000"/>
                    </a:schemeClr>
                  </a:solidFill>
                </a:ln>
                <a:solidFill>
                  <a:schemeClr val="tx2">
                    <a:lumMod val="90000"/>
                  </a:schemeClr>
                </a:solidFill>
                <a:effectLst>
                  <a:outerShdw blurRad="34925" dist="12700" dir="14400000" algn="ctr" rotWithShape="0">
                    <a:srgbClr val="000000">
                      <a:alpha val="21000"/>
                    </a:srgbClr>
                  </a:outerShdw>
                </a:effectLst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3341" y="1387737"/>
            <a:ext cx="6777318" cy="1731982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6786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010F7-A208-4960-8A28-A6529A2CCED0}" type="datetimeFigureOut">
              <a:rPr lang="en-US" smtClean="0"/>
              <a:pPr/>
              <a:t>18-Nov-17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EBBD7-5D6D-4A34-9791-E83CD452E44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010F7-A208-4960-8A28-A6529A2CCED0}" type="datetimeFigureOut">
              <a:rPr lang="en-US" smtClean="0"/>
              <a:pPr/>
              <a:t>18-Nov-17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EBBD7-5D6D-4A34-9791-E83CD452E44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3" name="TextBox 12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verOverlay.pn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172584" y="2887579"/>
            <a:ext cx="6779110" cy="923330"/>
            <a:chOff x="1172584" y="1381459"/>
            <a:chExt cx="6779110" cy="923330"/>
          </a:xfrm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7412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40" y="1204857"/>
            <a:ext cx="7754713" cy="1910716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8" y="3767316"/>
            <a:ext cx="7734747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010F7-A208-4960-8A28-A6529A2CCED0}" type="datetimeFigureOut">
              <a:rPr lang="en-US" smtClean="0"/>
              <a:pPr/>
              <a:t>18-Nov-17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EBBD7-5D6D-4A34-9791-E83CD452E4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010F7-A208-4960-8A28-A6529A2CCED0}" type="datetimeFigureOut">
              <a:rPr lang="en-US" smtClean="0"/>
              <a:pPr/>
              <a:t>18-Nov-17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EBBD7-5D6D-4A34-9791-E83CD452E44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5800" y="2240280"/>
            <a:ext cx="3803904" cy="387705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645151" y="2240280"/>
            <a:ext cx="3803904" cy="387705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1560" y="2240280"/>
            <a:ext cx="3442446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488" y="2947595"/>
            <a:ext cx="3803904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2306" y="2240280"/>
            <a:ext cx="3447288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944368"/>
            <a:ext cx="3799728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010F7-A208-4960-8A28-A6529A2CCED0}" type="datetimeFigureOut">
              <a:rPr lang="en-US" smtClean="0"/>
              <a:pPr/>
              <a:t>18-Nov-17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EBBD7-5D6D-4A34-9791-E83CD452E44C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6" name="TextBox 15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010F7-A208-4960-8A28-A6529A2CCED0}" type="datetimeFigureOut">
              <a:rPr lang="en-US" smtClean="0"/>
              <a:pPr/>
              <a:t>18-Nov-17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EBBD7-5D6D-4A34-9791-E83CD452E44C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010F7-A208-4960-8A28-A6529A2CCED0}" type="datetimeFigureOut">
              <a:rPr lang="en-US" smtClean="0"/>
              <a:pPr/>
              <a:t>18-Nov-17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EBBD7-5D6D-4A34-9791-E83CD452E4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579" y="1678195"/>
            <a:ext cx="3422483" cy="188692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01" y="559398"/>
            <a:ext cx="4116667" cy="5566765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4579" y="3603812"/>
            <a:ext cx="3411725" cy="25172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010F7-A208-4960-8A28-A6529A2CCED0}" type="datetimeFigureOut">
              <a:rPr lang="en-US" smtClean="0"/>
              <a:pPr/>
              <a:t>18-Nov-17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EBBD7-5D6D-4A34-9791-E83CD452E4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731" y="4668818"/>
            <a:ext cx="7767021" cy="644729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183792" y="666965"/>
            <a:ext cx="4772156" cy="3598016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89" y="5324306"/>
            <a:ext cx="7756264" cy="80486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010F7-A208-4960-8A28-A6529A2CCED0}" type="datetimeFigureOut">
              <a:rPr lang="en-US" smtClean="0"/>
              <a:pPr/>
              <a:t>18-Nov-17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EBBD7-5D6D-4A34-9791-E83CD452E4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010F7-A208-4960-8A28-A6529A2CCED0}" type="datetimeFigureOut">
              <a:rPr lang="en-US" smtClean="0"/>
              <a:pPr/>
              <a:t>18-Nov-17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EBBD7-5D6D-4A34-9791-E83CD452E44C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5" name="TextBox 14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6560" y="559398"/>
            <a:ext cx="1678193" cy="556676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8488" y="849854"/>
            <a:ext cx="5507917" cy="502382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010F7-A208-4960-8A28-A6529A2CCED0}" type="datetimeFigureOut">
              <a:rPr lang="en-US" smtClean="0"/>
              <a:pPr/>
              <a:t>18-Nov-17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EBBD7-5D6D-4A34-9791-E83CD452E44C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 rot="5400000">
            <a:off x="3909050" y="2880823"/>
            <a:ext cx="5480154" cy="923330"/>
            <a:chOff x="1815339" y="1381459"/>
            <a:chExt cx="5480154" cy="923330"/>
          </a:xfrm>
        </p:grpSpPr>
        <p:sp>
          <p:nvSpPr>
            <p:cNvPr id="12" name="TextBox 11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 flipH="1" flipV="1">
              <a:off x="1815339" y="1924709"/>
              <a:ext cx="2468880" cy="2505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4826613" y="1927417"/>
              <a:ext cx="2468880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4A2010F7-A208-4960-8A28-A6529A2CCED0}" type="datetimeFigureOut">
              <a:rPr lang="en-US" smtClean="0"/>
              <a:pPr/>
              <a:t>18-Nov-17</a:t>
            </a:fld>
            <a:endParaRPr 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E7CEBBD7-5D6D-4A34-9791-E83CD452E44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4A2010F7-A208-4960-8A28-A6529A2CCED0}" type="datetimeFigureOut">
              <a:rPr lang="en-US" smtClean="0"/>
              <a:pPr/>
              <a:t>18-Nov-17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E7CEBBD7-5D6D-4A34-9791-E83CD452E44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4A2010F7-A208-4960-8A28-A6529A2CCED0}" type="datetimeFigureOut">
              <a:rPr lang="en-US" smtClean="0"/>
              <a:pPr/>
              <a:t>18-Nov-17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E7CEBBD7-5D6D-4A34-9791-E83CD452E44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ounded Rectangle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Title Placeholder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4A2010F7-A208-4960-8A28-A6529A2CCED0}" type="datetimeFigureOut">
              <a:rPr lang="en-US" smtClean="0"/>
              <a:pPr/>
              <a:t>18-Nov-17</a:t>
            </a:fld>
            <a:endParaRPr lang="en-US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E7CEBBD7-5D6D-4A34-9791-E83CD452E44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4A2010F7-A208-4960-8A28-A6529A2CCED0}" type="datetimeFigureOut">
              <a:rPr lang="en-US" smtClean="0"/>
              <a:pPr/>
              <a:t>18-Nov-17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E7CEBBD7-5D6D-4A34-9791-E83CD452E44C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4A2010F7-A208-4960-8A28-A6529A2CCED0}" type="datetimeFigureOut">
              <a:rPr lang="en-US" smtClean="0"/>
              <a:pPr/>
              <a:t>18-Nov-17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E7CEBBD7-5D6D-4A34-9791-E83CD452E44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2010F7-A208-4960-8A28-A6529A2CCED0}" type="datetimeFigureOut">
              <a:rPr lang="en-US" smtClean="0"/>
              <a:pPr/>
              <a:t>18-Nov-17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CEBBD7-5D6D-4A34-9791-E83CD452E4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149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4A2010F7-A208-4960-8A28-A6529A2CCED0}" type="datetimeFigureOut">
              <a:rPr lang="en-US" smtClean="0"/>
              <a:pPr/>
              <a:t>18-Nov-17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E7CEBBD7-5D6D-4A34-9791-E83CD452E44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4A2010F7-A208-4960-8A28-A6529A2CCED0}" type="datetimeFigureOut">
              <a:rPr lang="en-US" smtClean="0"/>
              <a:pPr/>
              <a:t>18-Nov-17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E7CEBBD7-5D6D-4A34-9791-E83CD452E44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1054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7" y="2248347"/>
            <a:ext cx="7745505" cy="3877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378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4A2010F7-A208-4960-8A28-A6529A2CCED0}" type="datetimeFigureOut">
              <a:rPr lang="en-US" smtClean="0"/>
              <a:pPr/>
              <a:t>18-Nov-17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6144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9264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E7CEBBD7-5D6D-4A34-9791-E83CD452E44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76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77724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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50876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82880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10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4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slideLayout" Target="../slideLayouts/slideLayout7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3.png"/><Relationship Id="rId5" Type="http://schemas.openxmlformats.org/officeDocument/2006/relationships/image" Target="../media/image32.wmf"/><Relationship Id="rId4" Type="http://schemas.openxmlformats.org/officeDocument/2006/relationships/oleObject" Target="../embeddings/oleObject1.bin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5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ora.gif"/>
          <p:cNvPicPr>
            <a:picLocks noChangeAspect="1"/>
          </p:cNvPicPr>
          <p:nvPr/>
        </p:nvPicPr>
        <p:blipFill>
          <a:blip r:embed="rId3">
            <a:lum/>
          </a:blip>
          <a:stretch>
            <a:fillRect/>
          </a:stretch>
        </p:blipFill>
        <p:spPr>
          <a:xfrm>
            <a:off x="0" y="0"/>
            <a:ext cx="9144000" cy="899410"/>
          </a:xfrm>
          <a:prstGeom prst="rect">
            <a:avLst/>
          </a:prstGeom>
        </p:spPr>
      </p:pic>
      <p:sp>
        <p:nvSpPr>
          <p:cNvPr id="12" name="Freeform 11"/>
          <p:cNvSpPr/>
          <p:nvPr/>
        </p:nvSpPr>
        <p:spPr>
          <a:xfrm>
            <a:off x="0" y="0"/>
            <a:ext cx="9144000" cy="2286000"/>
          </a:xfrm>
          <a:custGeom>
            <a:avLst/>
            <a:gdLst>
              <a:gd name="connsiteX0" fmla="*/ 0 w 9144000"/>
              <a:gd name="connsiteY0" fmla="*/ 0 h 2286000"/>
              <a:gd name="connsiteX1" fmla="*/ 9144000 w 9144000"/>
              <a:gd name="connsiteY1" fmla="*/ 0 h 2286000"/>
              <a:gd name="connsiteX2" fmla="*/ 9144000 w 9144000"/>
              <a:gd name="connsiteY2" fmla="*/ 1227221 h 2286000"/>
              <a:gd name="connsiteX3" fmla="*/ 0 w 9144000"/>
              <a:gd name="connsiteY3" fmla="*/ 2286000 h 2286000"/>
              <a:gd name="connsiteX4" fmla="*/ 0 w 9144000"/>
              <a:gd name="connsiteY4" fmla="*/ 0 h 2286000"/>
              <a:gd name="connsiteX0" fmla="*/ 0 w 9144000"/>
              <a:gd name="connsiteY0" fmla="*/ 0 h 2286000"/>
              <a:gd name="connsiteX1" fmla="*/ 9144000 w 9144000"/>
              <a:gd name="connsiteY1" fmla="*/ 0 h 2286000"/>
              <a:gd name="connsiteX2" fmla="*/ 9144000 w 9144000"/>
              <a:gd name="connsiteY2" fmla="*/ 1227221 h 2286000"/>
              <a:gd name="connsiteX3" fmla="*/ 0 w 9144000"/>
              <a:gd name="connsiteY3" fmla="*/ 2286000 h 2286000"/>
              <a:gd name="connsiteX4" fmla="*/ 0 w 9144000"/>
              <a:gd name="connsiteY4" fmla="*/ 0 h 2286000"/>
              <a:gd name="connsiteX0" fmla="*/ 0 w 9144000"/>
              <a:gd name="connsiteY0" fmla="*/ 0 h 2286000"/>
              <a:gd name="connsiteX1" fmla="*/ 9144000 w 9144000"/>
              <a:gd name="connsiteY1" fmla="*/ 0 h 2286000"/>
              <a:gd name="connsiteX2" fmla="*/ 9144000 w 9144000"/>
              <a:gd name="connsiteY2" fmla="*/ 1227221 h 2286000"/>
              <a:gd name="connsiteX3" fmla="*/ 0 w 9144000"/>
              <a:gd name="connsiteY3" fmla="*/ 2286000 h 2286000"/>
              <a:gd name="connsiteX4" fmla="*/ 0 w 9144000"/>
              <a:gd name="connsiteY4" fmla="*/ 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2286000">
                <a:moveTo>
                  <a:pt x="0" y="0"/>
                </a:moveTo>
                <a:lnTo>
                  <a:pt x="9144000" y="0"/>
                </a:lnTo>
                <a:lnTo>
                  <a:pt x="9144000" y="1227221"/>
                </a:lnTo>
                <a:cubicBezTo>
                  <a:pt x="5366084" y="970547"/>
                  <a:pt x="3031958" y="894348"/>
                  <a:pt x="0" y="2286000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>
                  <a:tint val="66000"/>
                  <a:satMod val="160000"/>
                  <a:alpha val="51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 rot="10800000">
            <a:off x="0" y="5619750"/>
            <a:ext cx="9144000" cy="1238250"/>
          </a:xfrm>
          <a:custGeom>
            <a:avLst/>
            <a:gdLst>
              <a:gd name="connsiteX0" fmla="*/ 0 w 9144000"/>
              <a:gd name="connsiteY0" fmla="*/ 0 h 2286000"/>
              <a:gd name="connsiteX1" fmla="*/ 9144000 w 9144000"/>
              <a:gd name="connsiteY1" fmla="*/ 0 h 2286000"/>
              <a:gd name="connsiteX2" fmla="*/ 9144000 w 9144000"/>
              <a:gd name="connsiteY2" fmla="*/ 1227221 h 2286000"/>
              <a:gd name="connsiteX3" fmla="*/ 0 w 9144000"/>
              <a:gd name="connsiteY3" fmla="*/ 2286000 h 2286000"/>
              <a:gd name="connsiteX4" fmla="*/ 0 w 9144000"/>
              <a:gd name="connsiteY4" fmla="*/ 0 h 2286000"/>
              <a:gd name="connsiteX0" fmla="*/ 0 w 9144000"/>
              <a:gd name="connsiteY0" fmla="*/ 0 h 2286000"/>
              <a:gd name="connsiteX1" fmla="*/ 9144000 w 9144000"/>
              <a:gd name="connsiteY1" fmla="*/ 0 h 2286000"/>
              <a:gd name="connsiteX2" fmla="*/ 9144000 w 9144000"/>
              <a:gd name="connsiteY2" fmla="*/ 1227221 h 2286000"/>
              <a:gd name="connsiteX3" fmla="*/ 0 w 9144000"/>
              <a:gd name="connsiteY3" fmla="*/ 2286000 h 2286000"/>
              <a:gd name="connsiteX4" fmla="*/ 0 w 9144000"/>
              <a:gd name="connsiteY4" fmla="*/ 0 h 2286000"/>
              <a:gd name="connsiteX0" fmla="*/ 0 w 9144000"/>
              <a:gd name="connsiteY0" fmla="*/ 0 h 2286000"/>
              <a:gd name="connsiteX1" fmla="*/ 9144000 w 9144000"/>
              <a:gd name="connsiteY1" fmla="*/ 0 h 2286000"/>
              <a:gd name="connsiteX2" fmla="*/ 9144000 w 9144000"/>
              <a:gd name="connsiteY2" fmla="*/ 1227221 h 2286000"/>
              <a:gd name="connsiteX3" fmla="*/ 0 w 9144000"/>
              <a:gd name="connsiteY3" fmla="*/ 2286000 h 2286000"/>
              <a:gd name="connsiteX4" fmla="*/ 0 w 9144000"/>
              <a:gd name="connsiteY4" fmla="*/ 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2286000">
                <a:moveTo>
                  <a:pt x="0" y="0"/>
                </a:moveTo>
                <a:lnTo>
                  <a:pt x="9144000" y="0"/>
                </a:lnTo>
                <a:lnTo>
                  <a:pt x="9144000" y="1227221"/>
                </a:lnTo>
                <a:cubicBezTo>
                  <a:pt x="5366084" y="970547"/>
                  <a:pt x="3031958" y="894348"/>
                  <a:pt x="0" y="2286000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samsung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2600" y="1892300"/>
            <a:ext cx="5397500" cy="29845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828800"/>
            <a:ext cx="5791200" cy="1295400"/>
          </a:xfrm>
        </p:spPr>
        <p:txBody>
          <a:bodyPr>
            <a:normAutofit/>
          </a:bodyPr>
          <a:lstStyle/>
          <a:p>
            <a:r>
              <a:rPr lang="en-US" sz="6600" dirty="0" err="1" smtClean="0">
                <a:latin typeface="NikoshBAN"/>
              </a:rPr>
              <a:t>একক</a:t>
            </a:r>
            <a:r>
              <a:rPr lang="en-US" sz="6600" dirty="0" smtClean="0">
                <a:latin typeface="NikoshBAN"/>
              </a:rPr>
              <a:t> </a:t>
            </a:r>
            <a:r>
              <a:rPr lang="en-US" sz="6600" dirty="0" err="1" smtClean="0">
                <a:latin typeface="NikoshBAN"/>
              </a:rPr>
              <a:t>কাজ</a:t>
            </a:r>
            <a:endParaRPr lang="en-US" sz="6600" dirty="0">
              <a:latin typeface="NikoshB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276600"/>
            <a:ext cx="8229600" cy="2849563"/>
          </a:xfrm>
        </p:spPr>
        <p:txBody>
          <a:bodyPr/>
          <a:lstStyle/>
          <a:p>
            <a:pPr>
              <a:buNone/>
            </a:pPr>
            <a:r>
              <a:rPr lang="en-US" sz="5400" dirty="0" err="1" smtClean="0"/>
              <a:t>একটি</a:t>
            </a:r>
            <a:r>
              <a:rPr lang="en-US" sz="5400" dirty="0" smtClean="0"/>
              <a:t> </a:t>
            </a:r>
            <a:r>
              <a:rPr lang="en-US" sz="5400" dirty="0" err="1" smtClean="0"/>
              <a:t>বৃত্তের</a:t>
            </a:r>
            <a:r>
              <a:rPr lang="en-US" sz="5400" dirty="0" smtClean="0"/>
              <a:t> </a:t>
            </a:r>
            <a:r>
              <a:rPr lang="en-US" sz="5400" dirty="0" err="1" smtClean="0"/>
              <a:t>ব্যাস</a:t>
            </a:r>
            <a:r>
              <a:rPr lang="en-US" sz="5400" dirty="0" smtClean="0"/>
              <a:t> 26 </a:t>
            </a:r>
            <a:r>
              <a:rPr lang="en-US" sz="5400" dirty="0" err="1" smtClean="0"/>
              <a:t>সে.মি</a:t>
            </a:r>
            <a:r>
              <a:rPr lang="en-US" sz="5400" dirty="0" smtClean="0"/>
              <a:t>. </a:t>
            </a:r>
            <a:r>
              <a:rPr lang="en-US" sz="5400" dirty="0" err="1" smtClean="0"/>
              <a:t>হলে</a:t>
            </a:r>
            <a:r>
              <a:rPr lang="en-US" sz="5400" dirty="0" smtClean="0"/>
              <a:t>, </a:t>
            </a:r>
            <a:r>
              <a:rPr lang="en-US" sz="5400" dirty="0" err="1" smtClean="0"/>
              <a:t>এর</a:t>
            </a:r>
            <a:r>
              <a:rPr lang="en-US" sz="5400" dirty="0" smtClean="0"/>
              <a:t> </a:t>
            </a:r>
            <a:r>
              <a:rPr lang="en-US" sz="5400" dirty="0" err="1" smtClean="0"/>
              <a:t>পরিধি</a:t>
            </a:r>
            <a:r>
              <a:rPr lang="en-US" sz="5400" dirty="0" smtClean="0"/>
              <a:t> </a:t>
            </a:r>
            <a:r>
              <a:rPr lang="en-US" sz="5400" dirty="0" err="1" smtClean="0"/>
              <a:t>নির্ণয়</a:t>
            </a:r>
            <a:r>
              <a:rPr lang="en-US" sz="5400" dirty="0" smtClean="0"/>
              <a:t> </a:t>
            </a:r>
            <a:r>
              <a:rPr lang="en-US" sz="5400" dirty="0" err="1" smtClean="0"/>
              <a:t>কর</a:t>
            </a:r>
            <a:r>
              <a:rPr lang="en-US" dirty="0" smtClean="0"/>
              <a:t>।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ircle1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9818" y="1523998"/>
            <a:ext cx="7315200" cy="4114802"/>
          </a:xfrm>
          <a:prstGeom prst="rect">
            <a:avLst/>
          </a:prstGeom>
        </p:spPr>
      </p:pic>
      <p:pic>
        <p:nvPicPr>
          <p:cNvPr id="3" name="Picture 2" descr="vlcsnap-2013-04-29-09h17m04s24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5182" y="1537854"/>
            <a:ext cx="7315200" cy="4114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90600" y="381000"/>
            <a:ext cx="6705600" cy="76944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dirty="0" err="1" smtClean="0">
                <a:latin typeface="NikoshBAN" pitchFamily="2" charset="0"/>
                <a:cs typeface="NikoshBAN" pitchFamily="2" charset="0"/>
              </a:rPr>
              <a:t>বৃত্তক্ষেত্রের</a:t>
            </a:r>
            <a:r>
              <a:rPr lang="en-US" sz="4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latin typeface="NikoshBAN" pitchFamily="2" charset="0"/>
                <a:cs typeface="NikoshBAN" pitchFamily="2" charset="0"/>
              </a:rPr>
              <a:t>ক্ষেত্রফল</a:t>
            </a:r>
            <a:r>
              <a:rPr lang="en-US" sz="4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latin typeface="NikoshBAN" pitchFamily="2" charset="0"/>
                <a:cs typeface="NikoshBAN" pitchFamily="2" charset="0"/>
              </a:rPr>
              <a:t>নির্ণয়ের</a:t>
            </a:r>
            <a:r>
              <a:rPr lang="en-US" sz="4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latin typeface="NikoshBAN" pitchFamily="2" charset="0"/>
                <a:cs typeface="NikoshBAN" pitchFamily="2" charset="0"/>
              </a:rPr>
              <a:t>সূত্র</a:t>
            </a:r>
            <a:r>
              <a:rPr lang="en-US" sz="4400" dirty="0" smtClean="0">
                <a:latin typeface="NikoshBAN" pitchFamily="2" charset="0"/>
                <a:cs typeface="NikoshBAN" pitchFamily="2" charset="0"/>
              </a:rPr>
              <a:t> </a:t>
            </a:r>
            <a:endParaRPr lang="en-US" sz="4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35182" y="4038600"/>
            <a:ext cx="3131157" cy="175432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বৃত্তটিকে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এভাবে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</a:t>
            </a:r>
          </a:p>
          <a:p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বিভক্ত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করতে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থাকি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vlcsnap-2013-04-29-09h17m04s24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5182" y="1524000"/>
            <a:ext cx="7315200" cy="41148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211782" y="4343400"/>
            <a:ext cx="3962400" cy="12954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135582" y="2722418"/>
            <a:ext cx="3733800" cy="12192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07223" y="0"/>
            <a:ext cx="8708177" cy="107721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বৃত্তক্ষেত্রটিকে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বিভক্ত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করতে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থাকলে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এর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আকারের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পরিবর্তন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হচ্ছে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কী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? 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5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ircle-3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5966" y="1517074"/>
            <a:ext cx="7315196" cy="4114800"/>
          </a:xfrm>
          <a:prstGeom prst="rect">
            <a:avLst/>
          </a:prstGeom>
        </p:spPr>
      </p:pic>
      <p:pic>
        <p:nvPicPr>
          <p:cNvPr id="8" name="Picture 7" descr="vlcsnap-2013-05-29-23h08m42s197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9818" y="1510144"/>
            <a:ext cx="7315200" cy="4114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457200"/>
            <a:ext cx="9144000" cy="70788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বৃত্তক্ষেত্রটিকে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আরও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ক্ষুদ্রতম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ভাগে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বিভক্ত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করি</a:t>
            </a:r>
            <a:endParaRPr lang="en-US" sz="4000" dirty="0"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vlcsnap-2013-05-29-23h08m42s19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9818" y="1510144"/>
            <a:ext cx="7315200" cy="4114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4800" y="0"/>
            <a:ext cx="8610600" cy="101566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000" dirty="0" err="1" smtClean="0">
                <a:latin typeface="NikoshBAN" pitchFamily="2" charset="0"/>
                <a:cs typeface="NikoshBAN" pitchFamily="2" charset="0"/>
              </a:rPr>
              <a:t>বৃত্তক্ষেত্রটিকে</a:t>
            </a:r>
            <a:r>
              <a:rPr lang="en-US" sz="3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000" dirty="0" err="1" smtClean="0">
                <a:latin typeface="NikoshBAN" pitchFamily="2" charset="0"/>
                <a:cs typeface="NikoshBAN" pitchFamily="2" charset="0"/>
              </a:rPr>
              <a:t>আরও</a:t>
            </a:r>
            <a:r>
              <a:rPr lang="en-US" sz="3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000" dirty="0" err="1" smtClean="0">
                <a:latin typeface="NikoshBAN" pitchFamily="2" charset="0"/>
                <a:cs typeface="NikoshBAN" pitchFamily="2" charset="0"/>
              </a:rPr>
              <a:t>ক্ষুদ্রতম</a:t>
            </a:r>
            <a:r>
              <a:rPr lang="en-US" sz="3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000" dirty="0" err="1" smtClean="0">
                <a:latin typeface="NikoshBAN" pitchFamily="2" charset="0"/>
                <a:cs typeface="NikoshBAN" pitchFamily="2" charset="0"/>
              </a:rPr>
              <a:t>ভাগে</a:t>
            </a:r>
            <a:r>
              <a:rPr lang="en-US" sz="3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000" dirty="0" err="1" smtClean="0">
                <a:latin typeface="NikoshBAN" pitchFamily="2" charset="0"/>
                <a:cs typeface="NikoshBAN" pitchFamily="2" charset="0"/>
              </a:rPr>
              <a:t>বিভক্ত</a:t>
            </a:r>
            <a:r>
              <a:rPr lang="en-US" sz="3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000" dirty="0" err="1" smtClean="0">
                <a:latin typeface="NikoshBAN" pitchFamily="2" charset="0"/>
                <a:cs typeface="NikoshBAN" pitchFamily="2" charset="0"/>
              </a:rPr>
              <a:t>করলে</a:t>
            </a:r>
            <a:r>
              <a:rPr lang="en-US" sz="3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000" dirty="0" err="1" smtClean="0">
                <a:latin typeface="NikoshBAN" pitchFamily="2" charset="0"/>
                <a:cs typeface="NikoshBAN" pitchFamily="2" charset="0"/>
              </a:rPr>
              <a:t>কী</a:t>
            </a:r>
            <a:r>
              <a:rPr lang="en-US" sz="3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000" dirty="0" err="1" smtClean="0">
                <a:latin typeface="NikoshBAN" pitchFamily="2" charset="0"/>
                <a:cs typeface="NikoshBAN" pitchFamily="2" charset="0"/>
              </a:rPr>
              <a:t>আকার</a:t>
            </a:r>
            <a:r>
              <a:rPr lang="en-US" sz="3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000" dirty="0" err="1" smtClean="0">
                <a:latin typeface="NikoshBAN" pitchFamily="2" charset="0"/>
                <a:cs typeface="NikoshBAN" pitchFamily="2" charset="0"/>
              </a:rPr>
              <a:t>ধারণ</a:t>
            </a:r>
            <a:r>
              <a:rPr lang="en-US" sz="3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000" dirty="0" err="1" smtClean="0">
                <a:latin typeface="NikoshBAN" pitchFamily="2" charset="0"/>
                <a:cs typeface="NikoshBAN" pitchFamily="2" charset="0"/>
              </a:rPr>
              <a:t>করছে</a:t>
            </a:r>
            <a:r>
              <a:rPr lang="en-US" sz="3000" dirty="0" smtClean="0">
                <a:latin typeface="NikoshBAN" pitchFamily="2" charset="0"/>
                <a:cs typeface="NikoshBAN" pitchFamily="2" charset="0"/>
              </a:rPr>
              <a:t>?</a:t>
            </a:r>
            <a:endParaRPr lang="en-US" sz="3000" dirty="0"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ircle-4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9818" y="1503216"/>
            <a:ext cx="7315200" cy="4114802"/>
          </a:xfrm>
          <a:prstGeom prst="rect">
            <a:avLst/>
          </a:prstGeom>
        </p:spPr>
      </p:pic>
      <p:pic>
        <p:nvPicPr>
          <p:cNvPr id="4" name="Picture 3" descr="vlcsnap-2013-05-29-23h09m22s8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9817" y="1455493"/>
            <a:ext cx="7315201" cy="422433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6463" y="0"/>
            <a:ext cx="8816837" cy="101566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000" dirty="0" err="1" smtClean="0">
                <a:latin typeface="NikoshBAN" pitchFamily="2" charset="0"/>
                <a:cs typeface="NikoshBAN" pitchFamily="2" charset="0"/>
              </a:rPr>
              <a:t>যদি</a:t>
            </a:r>
            <a:r>
              <a:rPr lang="en-US" sz="3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000" dirty="0" err="1" smtClean="0">
                <a:latin typeface="NikoshBAN" pitchFamily="2" charset="0"/>
                <a:cs typeface="NikoshBAN" pitchFamily="2" charset="0"/>
              </a:rPr>
              <a:t>বৃত্তক্ষেত্রটিকে</a:t>
            </a:r>
            <a:r>
              <a:rPr lang="en-US" sz="3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000" dirty="0" err="1" smtClean="0">
                <a:latin typeface="NikoshBAN" pitchFamily="2" charset="0"/>
                <a:cs typeface="NikoshBAN" pitchFamily="2" charset="0"/>
              </a:rPr>
              <a:t>আরও</a:t>
            </a:r>
            <a:r>
              <a:rPr lang="en-US" sz="3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000" dirty="0" err="1" smtClean="0">
                <a:latin typeface="NikoshBAN" pitchFamily="2" charset="0"/>
                <a:cs typeface="NikoshBAN" pitchFamily="2" charset="0"/>
              </a:rPr>
              <a:t>ক্ষুদ্রতম</a:t>
            </a:r>
            <a:r>
              <a:rPr lang="en-US" sz="3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000" dirty="0" err="1" smtClean="0">
                <a:latin typeface="NikoshBAN" pitchFamily="2" charset="0"/>
                <a:cs typeface="NikoshBAN" pitchFamily="2" charset="0"/>
              </a:rPr>
              <a:t>ভাগে</a:t>
            </a:r>
            <a:r>
              <a:rPr lang="en-US" sz="3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000" dirty="0" err="1" smtClean="0">
                <a:latin typeface="NikoshBAN" pitchFamily="2" charset="0"/>
                <a:cs typeface="NikoshBAN" pitchFamily="2" charset="0"/>
              </a:rPr>
              <a:t>বিভক্ত</a:t>
            </a:r>
            <a:r>
              <a:rPr lang="en-US" sz="3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000" dirty="0" err="1" smtClean="0">
                <a:latin typeface="NikoshBAN" pitchFamily="2" charset="0"/>
                <a:cs typeface="NikoshBAN" pitchFamily="2" charset="0"/>
              </a:rPr>
              <a:t>করে</a:t>
            </a:r>
            <a:r>
              <a:rPr lang="en-US" sz="3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000" dirty="0" err="1" smtClean="0">
                <a:latin typeface="NikoshBAN" pitchFamily="2" charset="0"/>
                <a:cs typeface="NikoshBAN" pitchFamily="2" charset="0"/>
              </a:rPr>
              <a:t>রেখায়</a:t>
            </a:r>
            <a:r>
              <a:rPr lang="en-US" sz="3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000" dirty="0" err="1" smtClean="0">
                <a:latin typeface="NikoshBAN" pitchFamily="2" charset="0"/>
                <a:cs typeface="NikoshBAN" pitchFamily="2" charset="0"/>
              </a:rPr>
              <a:t>পরিণত</a:t>
            </a:r>
            <a:r>
              <a:rPr lang="en-US" sz="3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000" dirty="0" err="1" smtClean="0">
                <a:latin typeface="NikoshBAN" pitchFamily="2" charset="0"/>
                <a:cs typeface="NikoshBAN" pitchFamily="2" charset="0"/>
              </a:rPr>
              <a:t>করা</a:t>
            </a:r>
            <a:r>
              <a:rPr lang="en-US" sz="3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000" dirty="0" err="1" smtClean="0">
                <a:latin typeface="NikoshBAN" pitchFamily="2" charset="0"/>
                <a:cs typeface="NikoshBAN" pitchFamily="2" charset="0"/>
              </a:rPr>
              <a:t>হয়</a:t>
            </a:r>
            <a:endParaRPr lang="en-US" sz="3000" dirty="0"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vlcsnap-2013-05-29-23h09m22s8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1371600"/>
            <a:ext cx="7315201" cy="422433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90600" y="218182"/>
            <a:ext cx="6881585" cy="107721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বৃত্তক্ষেত্রটিকে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ক্ষুদ্রতম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ভাগে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বিভক্ত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করে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রেখায়</a:t>
            </a:r>
            <a:endParaRPr lang="en-US" sz="3200" dirty="0" smtClean="0">
              <a:latin typeface="NikoshBAN" pitchFamily="2" charset="0"/>
              <a:cs typeface="NikoshBAN" pitchFamily="2" charset="0"/>
            </a:endParaRPr>
          </a:p>
          <a:p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পরিণত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করলে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বৃত্তটি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আয়তাকার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হবে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।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4189412" y="1772444"/>
            <a:ext cx="1588" cy="2350738"/>
            <a:chOff x="3579812" y="1772444"/>
            <a:chExt cx="1588" cy="2350738"/>
          </a:xfrm>
        </p:grpSpPr>
        <p:cxnSp>
          <p:nvCxnSpPr>
            <p:cNvPr id="6" name="Straight Connector 5"/>
            <p:cNvCxnSpPr/>
            <p:nvPr/>
          </p:nvCxnSpPr>
          <p:spPr>
            <a:xfrm rot="5400000">
              <a:off x="2995390" y="2356866"/>
              <a:ext cx="1170432" cy="158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 rot="5400000">
              <a:off x="2995390" y="3537172"/>
              <a:ext cx="1170432" cy="1588"/>
            </a:xfrm>
            <a:prstGeom prst="line">
              <a:avLst/>
            </a:prstGeom>
            <a:ln w="3810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Rectangle 8"/>
          <p:cNvSpPr/>
          <p:nvPr/>
        </p:nvSpPr>
        <p:spPr>
          <a:xfrm>
            <a:off x="4191000" y="1776350"/>
            <a:ext cx="3803904" cy="116128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lowchart: Connector 10"/>
          <p:cNvSpPr/>
          <p:nvPr/>
        </p:nvSpPr>
        <p:spPr>
          <a:xfrm>
            <a:off x="2029326" y="1371600"/>
            <a:ext cx="152400" cy="152400"/>
          </a:xfrm>
          <a:prstGeom prst="flowChartConnector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905000" y="5715000"/>
            <a:ext cx="6312947" cy="107721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বৃত্তের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পরিধির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অর্ধেক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=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আয়তাকার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ক্ষেত্রের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দৈর্ঘ্য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5 0.00347 C -0.00451 -0.01366 0.00017 -0.00324 -0.01337 -0.01412 C -0.025 -0.02338 -0.03073 -0.03009 -0.03976 -0.04213 L -0.22917 -0.04583 " pathEditMode="relative" rAng="0" ptsTypes="ffAA">
                                      <p:cBhvr>
                                        <p:cTn id="2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" y="-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25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0.00695 C 0.01215 0.00833 0.02482 0.01088 0.0368 0.01435 C 0.04219 0.01597 0.04757 0.01806 0.0526 0.02083 C 0.05555 0.02107 0.06042 0.02292 0.06042 0.02315 C 0.06719 0.03102 0.07413 0.03264 0.08194 0.03843 C 0.08403 0.04537 0.08489 0.05301 0.08819 0.05903 C 0.0934 0.06945 0.09948 0.07986 0.10243 0.09236 C 0.10538 0.10579 0.10486 0.12083 0.1092 0.13357 C 0.11111 0.13773 0.11476 0.13982 0.11753 0.14306 C 0.12083 0.17384 0.12691 0.19815 0.11042 0.22292 C 0.10486 0.25857 0.09844 0.28079 0.07986 0.3081 C 0.07656 0.31227 0.07153 0.31065 0.06736 0.31227 C 0.06337 0.31829 0.05885 0.32408 0.05486 0.33009 C 0.0533 0.33264 0.05243 0.33727 0.05 0.3375 C 0.03837 0.34074 0.02812 0.3456 0.01684 0.35046 C 0.0125 0.34954 0.00781 0.34977 0.00347 0.34792 C 0.00069 0.34676 -0.00434 0.34144 -0.00434 0.34167 " pathEditMode="relative" rAng="-186010" ptsTypes="ffffffffffffffffA">
                                      <p:cBhvr>
                                        <p:cTn id="33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" y="1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3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552 0.04445 L 0.64219 0.04445 " pathEditMode="relative" rAng="0" ptsTypes="AA">
                                      <p:cBhvr>
                                        <p:cTn id="37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  <p:bldP spid="9" grpId="1" animBg="1"/>
      <p:bldP spid="11" grpId="0" animBg="1"/>
      <p:bldP spid="11" grpId="1" animBg="1"/>
      <p:bldP spid="11" grpId="2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4038600" y="2057400"/>
            <a:ext cx="4724400" cy="1371600"/>
          </a:xfrm>
          <a:prstGeom prst="rect">
            <a:avLst/>
          </a:prstGeom>
          <a:solidFill>
            <a:schemeClr val="tx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 rot="5400000">
            <a:off x="3576915" y="2184622"/>
            <a:ext cx="1170432" cy="1588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0" y="4953000"/>
                <a:ext cx="9144000" cy="14580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>
                    <a:latin typeface="NikoshBAN" pitchFamily="2" charset="0"/>
                    <a:cs typeface="NikoshBAN" pitchFamily="2" charset="0"/>
                    <a:sym typeface="Symbol"/>
                  </a:rPr>
                  <a:t>বৃত্তক্ষেত্রের </a:t>
                </a:r>
                <a:r>
                  <a:rPr lang="en-US" sz="3200" dirty="0" err="1" smtClean="0">
                    <a:latin typeface="NikoshBAN" pitchFamily="2" charset="0"/>
                    <a:cs typeface="NikoshBAN" pitchFamily="2" charset="0"/>
                    <a:sym typeface="Symbol"/>
                  </a:rPr>
                  <a:t>ক্ষেত্রফল</a:t>
                </a:r>
                <a:r>
                  <a:rPr lang="en-US" sz="3200" dirty="0" smtClean="0">
                    <a:latin typeface="Times New Roman"/>
                    <a:cs typeface="Times New Roman"/>
                    <a:sym typeface="Symbol"/>
                  </a:rPr>
                  <a:t>=</a:t>
                </a:r>
                <a:r>
                  <a:rPr lang="en-US" sz="3200" dirty="0" err="1" smtClean="0">
                    <a:latin typeface="NikoshBAN" pitchFamily="2" charset="0"/>
                    <a:cs typeface="NikoshBAN" pitchFamily="2" charset="0"/>
                    <a:sym typeface="Symbol"/>
                  </a:rPr>
                  <a:t>প্রস্হ</a:t>
                </a:r>
                <a:r>
                  <a:rPr lang="en-US" sz="3200" dirty="0" err="1" smtClean="0">
                    <a:latin typeface="Times New Roman"/>
                    <a:cs typeface="Times New Roman"/>
                    <a:sym typeface="Symbol"/>
                  </a:rPr>
                  <a:t>×</a:t>
                </a:r>
                <a:r>
                  <a:rPr lang="en-US" sz="3200" dirty="0" err="1" smtClean="0">
                    <a:latin typeface="NikoshBAN" pitchFamily="2" charset="0"/>
                    <a:cs typeface="NikoshBAN" pitchFamily="2" charset="0"/>
                    <a:sym typeface="Symbol"/>
                  </a:rPr>
                  <a:t>দৈর্ঘ্য</a:t>
                </a:r>
                <a:r>
                  <a:rPr lang="en-US" sz="3200" dirty="0" smtClean="0">
                    <a:latin typeface="NikoshBAN" pitchFamily="2" charset="0"/>
                    <a:cs typeface="NikoshBAN" pitchFamily="2" charset="0"/>
                    <a:sym typeface="Symbol"/>
                  </a:rPr>
                  <a:t> </a:t>
                </a:r>
                <a:r>
                  <a:rPr lang="en-US" sz="3200" dirty="0" smtClean="0">
                    <a:latin typeface="Times New Roman"/>
                    <a:cs typeface="Times New Roman"/>
                    <a:sym typeface="Symbol"/>
                  </a:rPr>
                  <a:t>=</a:t>
                </a:r>
                <a:r>
                  <a:rPr lang="en-US" sz="3200" dirty="0" err="1" smtClean="0">
                    <a:latin typeface="Times New Roman"/>
                    <a:cs typeface="Times New Roman"/>
                    <a:sym typeface="Symbol"/>
                  </a:rPr>
                  <a:t>ব্যাসার্ধ</a:t>
                </a:r>
                <a:r>
                  <a:rPr lang="en-US" sz="3200" dirty="0" smtClean="0">
                    <a:latin typeface="Times New Roman"/>
                    <a:cs typeface="Times New Roman"/>
                    <a:sym typeface="Symbol"/>
                  </a:rPr>
                  <a:t>×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latin typeface="Cambria Math"/>
                            <a:cs typeface="Times New Roman"/>
                            <a:sym typeface="Symbol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/>
                            <a:cs typeface="Times New Roman"/>
                            <a:sym typeface="Symbol"/>
                          </a:rPr>
                          <m:t>পরিধি</m:t>
                        </m:r>
                      </m:num>
                      <m:den>
                        <m:r>
                          <a:rPr lang="en-US" sz="3200" b="0" i="1" smtClean="0">
                            <a:latin typeface="Cambria Math"/>
                            <a:cs typeface="Times New Roman"/>
                            <a:sym typeface="Symbol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3200" dirty="0" smtClean="0">
                    <a:latin typeface="Times New Roman"/>
                    <a:cs typeface="Times New Roman"/>
                    <a:sym typeface="Symbol"/>
                  </a:rPr>
                  <a:t> =r×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latin typeface="Cambria Math"/>
                            <a:cs typeface="Times New Roman"/>
                            <a:sym typeface="Symbol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/>
                            <a:cs typeface="Times New Roman"/>
                            <a:sym typeface="Symbol"/>
                          </a:rPr>
                          <m:t>2</m:t>
                        </m:r>
                        <m:r>
                          <a:rPr lang="en-US" sz="3200" b="0" i="1" smtClean="0">
                            <a:latin typeface="Cambria Math"/>
                            <a:ea typeface="Cambria Math"/>
                            <a:cs typeface="Times New Roman"/>
                            <a:sym typeface="Symbol"/>
                          </a:rPr>
                          <m:t>𝜋</m:t>
                        </m:r>
                        <m:r>
                          <a:rPr lang="en-US" sz="3200" b="0" i="1" smtClean="0">
                            <a:latin typeface="Cambria Math"/>
                            <a:ea typeface="Cambria Math"/>
                            <a:cs typeface="Times New Roman"/>
                            <a:sym typeface="Symbol"/>
                          </a:rPr>
                          <m:t>𝑟</m:t>
                        </m:r>
                      </m:num>
                      <m:den>
                        <m:r>
                          <a:rPr lang="en-US" sz="3200" b="0" i="1" smtClean="0">
                            <a:latin typeface="Cambria Math"/>
                            <a:cs typeface="Times New Roman"/>
                            <a:sym typeface="Symbol"/>
                          </a:rPr>
                          <m:t>2</m:t>
                        </m:r>
                      </m:den>
                    </m:f>
                    <m:r>
                      <a:rPr lang="en-US" sz="3200" dirty="0">
                        <a:latin typeface="Cambria Math"/>
                        <a:cs typeface="Times New Roman"/>
                        <a:sym typeface="Symbol"/>
                      </a:rPr>
                      <m:t>=</m:t>
                    </m:r>
                    <m:r>
                      <m:rPr>
                        <m:sty m:val="p"/>
                      </m:rPr>
                      <a:rPr lang="el-GR" sz="3200" i="1" dirty="0" smtClean="0">
                        <a:latin typeface="Cambria Math"/>
                        <a:ea typeface="Cambria Math"/>
                        <a:cs typeface="Times New Roman"/>
                        <a:sym typeface="Symbol"/>
                      </a:rPr>
                      <m:t>π</m:t>
                    </m:r>
                    <m:sSup>
                      <m:sSupPr>
                        <m:ctrlPr>
                          <a:rPr lang="el-GR" sz="3200" i="1" dirty="0" smtClean="0">
                            <a:latin typeface="Cambria Math"/>
                            <a:ea typeface="Cambria Math"/>
                            <a:cs typeface="Times New Roman"/>
                            <a:sym typeface="Symbol"/>
                          </a:rPr>
                        </m:ctrlPr>
                      </m:sSupPr>
                      <m:e>
                        <m:r>
                          <a:rPr lang="en-US" sz="3200" b="0" i="1" dirty="0" smtClean="0">
                            <a:latin typeface="Cambria Math"/>
                            <a:ea typeface="Cambria Math"/>
                            <a:cs typeface="Times New Roman"/>
                            <a:sym typeface="Symbol"/>
                          </a:rPr>
                          <m:t>𝑟</m:t>
                        </m:r>
                      </m:e>
                      <m:sup>
                        <m:r>
                          <a:rPr lang="en-US" sz="3200" b="0" i="1" dirty="0" smtClean="0">
                            <a:latin typeface="Cambria Math"/>
                            <a:ea typeface="Cambria Math"/>
                            <a:cs typeface="Times New Roman"/>
                            <a:sym typeface="Symbol"/>
                          </a:rPr>
                          <m:t>2</m:t>
                        </m:r>
                      </m:sup>
                    </m:sSup>
                  </m:oMath>
                </a14:m>
                <a:endParaRPr lang="en-US" sz="3200" dirty="0">
                  <a:latin typeface="NikoshBAN" pitchFamily="2" charset="0"/>
                  <a:cs typeface="NikoshBAN" pitchFamily="2" charset="0"/>
                </a:endParaRPr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4953000"/>
                <a:ext cx="9144000" cy="1458091"/>
              </a:xfrm>
              <a:prstGeom prst="rect">
                <a:avLst/>
              </a:prstGeom>
              <a:blipFill rotWithShape="1">
                <a:blip r:embed="rId3"/>
                <a:stretch>
                  <a:fillRect l="-1667" b="-163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TextBox 29"/>
          <p:cNvSpPr txBox="1"/>
          <p:nvPr/>
        </p:nvSpPr>
        <p:spPr>
          <a:xfrm>
            <a:off x="304800" y="381000"/>
            <a:ext cx="88392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NikoshBAN"/>
              </a:rPr>
              <a:t>বৃত্তক্ষেত্রের</a:t>
            </a:r>
            <a:r>
              <a:rPr lang="en-US" sz="4000" dirty="0" smtClean="0">
                <a:latin typeface="NikoshBAN"/>
              </a:rPr>
              <a:t> </a:t>
            </a:r>
            <a:r>
              <a:rPr lang="en-US" sz="4000" dirty="0" err="1" smtClean="0">
                <a:latin typeface="NikoshBAN"/>
              </a:rPr>
              <a:t>ক্ষেত্রফল</a:t>
            </a:r>
            <a:r>
              <a:rPr lang="en-US" sz="4000" dirty="0" smtClean="0">
                <a:latin typeface="NikoshBAN"/>
              </a:rPr>
              <a:t> </a:t>
            </a:r>
            <a:r>
              <a:rPr lang="en-US" sz="4000" dirty="0" err="1" smtClean="0">
                <a:latin typeface="NikoshBAN"/>
              </a:rPr>
              <a:t>আয়তক্ষেত্রের</a:t>
            </a:r>
            <a:r>
              <a:rPr lang="en-US" sz="4000" dirty="0" smtClean="0">
                <a:latin typeface="NikoshBAN"/>
              </a:rPr>
              <a:t> </a:t>
            </a:r>
            <a:r>
              <a:rPr lang="en-US" sz="4000" dirty="0" err="1" smtClean="0">
                <a:latin typeface="NikoshBAN"/>
              </a:rPr>
              <a:t>ক্ষেত্রফলের</a:t>
            </a:r>
            <a:r>
              <a:rPr lang="en-US" sz="4000" dirty="0" smtClean="0">
                <a:latin typeface="NikoshBAN"/>
              </a:rPr>
              <a:t> </a:t>
            </a:r>
            <a:r>
              <a:rPr lang="en-US" sz="4000" dirty="0" err="1" smtClean="0">
                <a:latin typeface="NikoshBAN"/>
              </a:rPr>
              <a:t>সমান</a:t>
            </a:r>
            <a:endParaRPr lang="en-US" sz="4000" dirty="0">
              <a:latin typeface="NikoshBAN"/>
            </a:endParaRPr>
          </a:p>
        </p:txBody>
      </p:sp>
      <p:graphicFrame>
        <p:nvGraphicFramePr>
          <p:cNvPr id="32" name="Object 31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4" name="Equation" r:id="rId4" imgW="114120" imgH="215640" progId="Equation.3">
                  <p:embed/>
                </p:oleObj>
              </mc:Choice>
              <mc:Fallback>
                <p:oleObj name="Equation" r:id="rId4" imgW="114120" imgH="21564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3" name="Picture 32" descr="Circle field 1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800" y="1752600"/>
            <a:ext cx="2438400" cy="2438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5" presetClass="emph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6 1.48148E-6 L -0.2276 -0.04074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00" y="-2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89" b="16667"/>
          <a:stretch/>
        </p:blipFill>
        <p:spPr>
          <a:xfrm>
            <a:off x="2362200" y="1371600"/>
            <a:ext cx="4419600" cy="4114800"/>
          </a:xfrm>
          <a:prstGeom prst="rect">
            <a:avLst/>
          </a:prstGeom>
        </p:spPr>
      </p:pic>
      <p:sp>
        <p:nvSpPr>
          <p:cNvPr id="3" name="TextBox 8"/>
          <p:cNvSpPr txBox="1"/>
          <p:nvPr/>
        </p:nvSpPr>
        <p:spPr>
          <a:xfrm>
            <a:off x="1752600" y="0"/>
            <a:ext cx="5410200" cy="707886"/>
          </a:xfrm>
          <a:prstGeom prst="rect">
            <a:avLst/>
          </a:prstGeom>
          <a:solidFill>
            <a:srgbClr val="3DEBA9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bn-IN" sz="4000" dirty="0" smtClean="0">
                <a:latin typeface="NikoshBAN" pitchFamily="2" charset="0"/>
                <a:cs typeface="NikoshBAN" pitchFamily="2" charset="0"/>
              </a:rPr>
              <a:t>একক কাজ</a:t>
            </a:r>
            <a:endParaRPr lang="en-US" sz="4000" dirty="0">
              <a:latin typeface="NikoshBAN" pitchFamily="2" charset="0"/>
              <a:cs typeface="NikoshBAN" pitchFamily="2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2514600" y="2057400"/>
            <a:ext cx="4254336" cy="76200"/>
          </a:xfrm>
          <a:prstGeom prst="line">
            <a:avLst/>
          </a:prstGeom>
          <a:ln w="76200">
            <a:solidFill>
              <a:srgbClr val="FF00FF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6934200" y="1828800"/>
            <a:ext cx="2209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ব্যাস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bn-IN" sz="2400" dirty="0" smtClean="0">
                <a:latin typeface="NikoshBAN" pitchFamily="2" charset="0"/>
                <a:cs typeface="NikoshBAN" pitchFamily="2" charset="0"/>
              </a:rPr>
              <a:t>সে.মি</a:t>
            </a:r>
            <a:endParaRPr lang="en-US" sz="2400" dirty="0"/>
          </a:p>
        </p:txBody>
      </p:sp>
      <p:sp>
        <p:nvSpPr>
          <p:cNvPr id="6" name="TextBox 9"/>
          <p:cNvSpPr txBox="1"/>
          <p:nvPr/>
        </p:nvSpPr>
        <p:spPr>
          <a:xfrm>
            <a:off x="0" y="5719227"/>
            <a:ext cx="8305800" cy="1138773"/>
          </a:xfrm>
          <a:prstGeom prst="rect">
            <a:avLst/>
          </a:prstGeom>
          <a:solidFill>
            <a:srgbClr val="CCFFCC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bn-IN" sz="3600" dirty="0" smtClean="0">
                <a:latin typeface="NikoshBAN" pitchFamily="2" charset="0"/>
                <a:cs typeface="NikoshBAN" pitchFamily="2" charset="0"/>
              </a:rPr>
              <a:t>টেবিলটির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উপরিতলের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IN" sz="3600" dirty="0" smtClean="0">
                <a:latin typeface="NikoshBAN" pitchFamily="2" charset="0"/>
                <a:cs typeface="NikoshBAN" pitchFamily="2" charset="0"/>
              </a:rPr>
              <a:t>ক্ষেত্রফল কত</a:t>
            </a: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?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</a:p>
          <a:p>
            <a:pPr algn="ctr"/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40"/>
          <p:cNvGrpSpPr/>
          <p:nvPr/>
        </p:nvGrpSpPr>
        <p:grpSpPr>
          <a:xfrm>
            <a:off x="1676401" y="2222632"/>
            <a:ext cx="1641625" cy="1246512"/>
            <a:chOff x="1905000" y="1981200"/>
            <a:chExt cx="1641625" cy="1246512"/>
          </a:xfrm>
        </p:grpSpPr>
        <p:sp>
          <p:nvSpPr>
            <p:cNvPr id="37" name="TextBox 36"/>
            <p:cNvSpPr txBox="1"/>
            <p:nvPr/>
          </p:nvSpPr>
          <p:spPr>
            <a:xfrm>
              <a:off x="2743200" y="1981200"/>
              <a:ext cx="80342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>
                  <a:latin typeface="Arial" pitchFamily="34" charset="0"/>
                  <a:cs typeface="Arial" pitchFamily="34" charset="0"/>
                </a:rPr>
                <a:t>90</a:t>
              </a:r>
              <a:r>
                <a:rPr lang="en-US" sz="3200" dirty="0" smtClean="0">
                  <a:latin typeface="Arial"/>
                  <a:cs typeface="Arial"/>
                </a:rPr>
                <a:t>°</a:t>
              </a:r>
              <a:endParaRPr lang="en-US" sz="3200" baseline="300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2743200" y="2590800"/>
              <a:ext cx="80342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>
                  <a:latin typeface="Arial" pitchFamily="34" charset="0"/>
                  <a:cs typeface="Arial" pitchFamily="34" charset="0"/>
                </a:rPr>
                <a:t>90</a:t>
              </a:r>
              <a:r>
                <a:rPr lang="en-US" sz="3200" dirty="0" smtClean="0">
                  <a:latin typeface="Arial"/>
                  <a:cs typeface="Arial"/>
                </a:rPr>
                <a:t>°</a:t>
              </a:r>
              <a:endParaRPr lang="en-US" sz="3200" baseline="300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1905000" y="2642937"/>
              <a:ext cx="80342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>
                  <a:latin typeface="Arial" pitchFamily="34" charset="0"/>
                  <a:cs typeface="Arial" pitchFamily="34" charset="0"/>
                </a:rPr>
                <a:t>90</a:t>
              </a:r>
              <a:r>
                <a:rPr lang="en-US" sz="3200" dirty="0" smtClean="0">
                  <a:latin typeface="Arial"/>
                  <a:cs typeface="Arial"/>
                </a:rPr>
                <a:t>°</a:t>
              </a:r>
              <a:endParaRPr lang="en-US" sz="3200" baseline="300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905000" y="1981200"/>
              <a:ext cx="80342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>
                  <a:latin typeface="Arial" pitchFamily="34" charset="0"/>
                  <a:cs typeface="Arial" pitchFamily="34" charset="0"/>
                </a:rPr>
                <a:t>90</a:t>
              </a:r>
              <a:r>
                <a:rPr lang="en-US" sz="3200" dirty="0" smtClean="0">
                  <a:latin typeface="Arial"/>
                  <a:cs typeface="Arial"/>
                </a:rPr>
                <a:t>°</a:t>
              </a:r>
              <a:endParaRPr lang="en-US" sz="3200" baseline="30000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42" name="Flowchart: Or 41"/>
          <p:cNvSpPr/>
          <p:nvPr/>
        </p:nvSpPr>
        <p:spPr>
          <a:xfrm rot="16200000" flipH="1" flipV="1">
            <a:off x="920817" y="1301816"/>
            <a:ext cx="3035168" cy="3048000"/>
          </a:xfrm>
          <a:prstGeom prst="flowChartOr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3" name="Group 34"/>
          <p:cNvGrpSpPr/>
          <p:nvPr/>
        </p:nvGrpSpPr>
        <p:grpSpPr>
          <a:xfrm>
            <a:off x="914401" y="1309026"/>
            <a:ext cx="3048000" cy="3048000"/>
            <a:chOff x="1219200" y="1067594"/>
            <a:chExt cx="3048000" cy="3048000"/>
          </a:xfrm>
        </p:grpSpPr>
        <p:cxnSp>
          <p:nvCxnSpPr>
            <p:cNvPr id="44" name="Straight Connector 43"/>
            <p:cNvCxnSpPr/>
            <p:nvPr/>
          </p:nvCxnSpPr>
          <p:spPr>
            <a:xfrm rot="10800000" flipH="1">
              <a:off x="1219200" y="2589211"/>
              <a:ext cx="3048000" cy="158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rot="16200000" flipH="1">
              <a:off x="1219200" y="2590800"/>
              <a:ext cx="3048000" cy="158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6" name="Pie 45"/>
          <p:cNvSpPr/>
          <p:nvPr/>
        </p:nvSpPr>
        <p:spPr>
          <a:xfrm rot="8207878">
            <a:off x="5091591" y="1315371"/>
            <a:ext cx="3044952" cy="3044952"/>
          </a:xfrm>
          <a:prstGeom prst="pie">
            <a:avLst>
              <a:gd name="adj1" fmla="val 20639084"/>
              <a:gd name="adj2" fmla="val 16431476"/>
            </a:avLst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7" name="Oval 46"/>
          <p:cNvSpPr/>
          <p:nvPr/>
        </p:nvSpPr>
        <p:spPr>
          <a:xfrm>
            <a:off x="5091591" y="1315371"/>
            <a:ext cx="3044952" cy="3044952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xtBox 50"/>
          <p:cNvSpPr txBox="1"/>
          <p:nvPr/>
        </p:nvSpPr>
        <p:spPr>
          <a:xfrm rot="2580000">
            <a:off x="7066577" y="2926433"/>
            <a:ext cx="3209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Arial" pitchFamily="34" charset="0"/>
                <a:cs typeface="Arial" pitchFamily="34" charset="0"/>
              </a:rPr>
              <a:t>r</a:t>
            </a:r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6553200" y="4227894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Arial" pitchFamily="34" charset="0"/>
                <a:cs typeface="Arial" pitchFamily="34" charset="0"/>
              </a:rPr>
              <a:t>s</a:t>
            </a:r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55" name="Group 54"/>
          <p:cNvGrpSpPr/>
          <p:nvPr/>
        </p:nvGrpSpPr>
        <p:grpSpPr>
          <a:xfrm>
            <a:off x="5717637" y="1967221"/>
            <a:ext cx="1782342" cy="1782342"/>
            <a:chOff x="5717637" y="1549327"/>
            <a:chExt cx="1782342" cy="1782342"/>
          </a:xfrm>
        </p:grpSpPr>
        <p:sp>
          <p:nvSpPr>
            <p:cNvPr id="53" name="Pie 52"/>
            <p:cNvSpPr/>
            <p:nvPr/>
          </p:nvSpPr>
          <p:spPr>
            <a:xfrm rot="2100000">
              <a:off x="5717637" y="1549327"/>
              <a:ext cx="1782342" cy="1782342"/>
            </a:xfrm>
            <a:prstGeom prst="pie">
              <a:avLst>
                <a:gd name="adj1" fmla="val 893311"/>
                <a:gd name="adj2" fmla="val 5146792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6428874" y="2586789"/>
              <a:ext cx="39786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>
                  <a:sym typeface="Symbol"/>
                </a:rPr>
                <a:t></a:t>
              </a:r>
              <a:endParaRPr lang="en-US" sz="3200" dirty="0"/>
            </a:p>
          </p:txBody>
        </p:sp>
      </p:grpSp>
      <p:sp>
        <p:nvSpPr>
          <p:cNvPr id="59" name="Right Brace 58"/>
          <p:cNvSpPr/>
          <p:nvPr/>
        </p:nvSpPr>
        <p:spPr>
          <a:xfrm rot="5192422">
            <a:off x="6410260" y="3668787"/>
            <a:ext cx="685800" cy="1779684"/>
          </a:xfrm>
          <a:prstGeom prst="rightBrace">
            <a:avLst>
              <a:gd name="adj1" fmla="val 61111"/>
              <a:gd name="adj2" fmla="val 50000"/>
            </a:avLst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1524000" y="304800"/>
            <a:ext cx="6324600" cy="64633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বৃত্তাংশ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বা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বৃত্ত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চাপের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দৈর্ঘ্য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নির্ণয়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609600" y="5181600"/>
                <a:ext cx="7240368" cy="901785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3600" dirty="0" smtClean="0">
                    <a:solidFill>
                      <a:schemeClr val="tx1"/>
                    </a:solidFill>
                    <a:latin typeface="NikoshBAN" pitchFamily="2" charset="0"/>
                    <a:cs typeface="NikoshBAN" pitchFamily="2" charset="0"/>
                  </a:rPr>
                  <a:t>বৃত্তাংশ </a:t>
                </a:r>
                <a:r>
                  <a:rPr lang="en-US" sz="3600" dirty="0" err="1" smtClean="0">
                    <a:solidFill>
                      <a:schemeClr val="tx1"/>
                    </a:solidFill>
                    <a:latin typeface="NikoshBAN" pitchFamily="2" charset="0"/>
                    <a:cs typeface="NikoshBAN" pitchFamily="2" charset="0"/>
                  </a:rPr>
                  <a:t>বা</a:t>
                </a:r>
                <a:r>
                  <a:rPr lang="en-US" sz="3600" dirty="0" smtClean="0">
                    <a:solidFill>
                      <a:schemeClr val="tx1"/>
                    </a:solidFill>
                    <a:latin typeface="NikoshBAN" pitchFamily="2" charset="0"/>
                    <a:cs typeface="NikoshBAN" pitchFamily="2" charset="0"/>
                  </a:rPr>
                  <a:t> </a:t>
                </a:r>
                <a:r>
                  <a:rPr lang="en-US" sz="3600" dirty="0" err="1" smtClean="0">
                    <a:solidFill>
                      <a:schemeClr val="tx1"/>
                    </a:solidFill>
                    <a:latin typeface="NikoshBAN" pitchFamily="2" charset="0"/>
                    <a:cs typeface="NikoshBAN" pitchFamily="2" charset="0"/>
                  </a:rPr>
                  <a:t>বৃত্ত</a:t>
                </a:r>
                <a:r>
                  <a:rPr lang="en-US" sz="3600" dirty="0" smtClean="0">
                    <a:solidFill>
                      <a:schemeClr val="tx1"/>
                    </a:solidFill>
                    <a:latin typeface="NikoshBAN" pitchFamily="2" charset="0"/>
                    <a:cs typeface="NikoshBAN" pitchFamily="2" charset="0"/>
                  </a:rPr>
                  <a:t> </a:t>
                </a:r>
                <a:r>
                  <a:rPr lang="en-US" sz="3600" dirty="0" err="1" smtClean="0">
                    <a:solidFill>
                      <a:schemeClr val="tx1"/>
                    </a:solidFill>
                    <a:latin typeface="NikoshBAN" pitchFamily="2" charset="0"/>
                    <a:cs typeface="NikoshBAN" pitchFamily="2" charset="0"/>
                  </a:rPr>
                  <a:t>চাপ</a:t>
                </a:r>
                <a:r>
                  <a:rPr lang="en-US" sz="3600" dirty="0" smtClean="0">
                    <a:solidFill>
                      <a:schemeClr val="tx1"/>
                    </a:solidFill>
                    <a:latin typeface="NikoshBAN" pitchFamily="2" charset="0"/>
                    <a:cs typeface="NikoshBAN" pitchFamily="2" charset="0"/>
                  </a:rPr>
                  <a:t>, </a:t>
                </a:r>
                <a:r>
                  <a:rPr lang="en-US" sz="3600" dirty="0" smtClean="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rPr>
                  <a:t>s</a:t>
                </a:r>
                <a:r>
                  <a:rPr lang="en-US" sz="3600" dirty="0" smtClean="0">
                    <a:solidFill>
                      <a:schemeClr val="tx1"/>
                    </a:solidFill>
                    <a:latin typeface="NikoshBAN" pitchFamily="2" charset="0"/>
                    <a:cs typeface="NikoshBAN" pitchFamily="2" charset="0"/>
                  </a:rPr>
                  <a:t> </a:t>
                </a:r>
                <a:r>
                  <a:rPr lang="en-US" sz="3600" dirty="0" err="1" smtClean="0">
                    <a:solidFill>
                      <a:schemeClr val="tx1"/>
                    </a:solidFill>
                    <a:latin typeface="NikoshBAN" pitchFamily="2" charset="0"/>
                    <a:cs typeface="NikoshBAN" pitchFamily="2" charset="0"/>
                  </a:rPr>
                  <a:t>এর</a:t>
                </a:r>
                <a:r>
                  <a:rPr lang="en-US" sz="3600" dirty="0" smtClean="0">
                    <a:solidFill>
                      <a:schemeClr val="tx1"/>
                    </a:solidFill>
                    <a:latin typeface="NikoshBAN" pitchFamily="2" charset="0"/>
                    <a:cs typeface="NikoshBAN" pitchFamily="2" charset="0"/>
                  </a:rPr>
                  <a:t> </a:t>
                </a:r>
                <a:r>
                  <a:rPr lang="en-US" sz="3600" dirty="0" err="1" smtClean="0">
                    <a:solidFill>
                      <a:schemeClr val="tx1"/>
                    </a:solidFill>
                    <a:latin typeface="NikoshBAN" pitchFamily="2" charset="0"/>
                    <a:cs typeface="NikoshBAN" pitchFamily="2" charset="0"/>
                  </a:rPr>
                  <a:t>দৈর্ঘ্য</a:t>
                </a:r>
                <a:r>
                  <a:rPr lang="en-US" sz="3600" dirty="0" smtClean="0">
                    <a:solidFill>
                      <a:schemeClr val="tx1"/>
                    </a:solidFill>
                    <a:latin typeface="NikoshBAN" pitchFamily="2" charset="0"/>
                    <a:cs typeface="NikoshBAN" pitchFamily="2" charset="0"/>
                  </a:rPr>
                  <a:t> </a:t>
                </a:r>
                <a:r>
                  <a:rPr lang="en-US" sz="3600" dirty="0" smtClean="0">
                    <a:solidFill>
                      <a:schemeClr val="tx1"/>
                    </a:solidFill>
                    <a:latin typeface="Times New Roman"/>
                    <a:cs typeface="Times New Roman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solidFill>
                              <a:schemeClr val="tx1"/>
                            </a:solidFill>
                            <a:latin typeface="Cambria Math"/>
                            <a:cs typeface="Times New Roman"/>
                          </a:rPr>
                        </m:ctrlPr>
                      </m:fPr>
                      <m:num>
                        <m:r>
                          <a:rPr lang="en-US" sz="360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  <a:cs typeface="Times New Roman"/>
                          </a:rPr>
                          <m:t>𝜋</m:t>
                        </m:r>
                        <m:r>
                          <a:rPr lang="en-US" sz="3600" b="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  <a:cs typeface="Times New Roman"/>
                          </a:rPr>
                          <m:t>𝑟</m:t>
                        </m:r>
                        <m:r>
                          <a:rPr lang="en-US" sz="3600" b="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  <a:cs typeface="Times New Roman"/>
                          </a:rPr>
                          <m:t>𝜃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chemeClr val="tx1"/>
                            </a:solidFill>
                            <a:latin typeface="Cambria Math"/>
                            <a:cs typeface="Times New Roman"/>
                          </a:rPr>
                          <m:t>180</m:t>
                        </m:r>
                      </m:den>
                    </m:f>
                  </m:oMath>
                </a14:m>
                <a:endParaRPr lang="en-US" sz="3600" dirty="0">
                  <a:solidFill>
                    <a:schemeClr val="tx1"/>
                  </a:solidFill>
                  <a:latin typeface="NikoshBAN" pitchFamily="2" charset="0"/>
                  <a:cs typeface="NikoshBAN" pitchFamily="2" charset="0"/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5181600"/>
                <a:ext cx="7240368" cy="901785"/>
              </a:xfrm>
              <a:prstGeom prst="rect">
                <a:avLst/>
              </a:prstGeom>
              <a:blipFill rotWithShape="1">
                <a:blip r:embed="rId2"/>
                <a:stretch>
                  <a:fillRect l="-2525" b="-2635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6" grpId="0" animBg="1"/>
      <p:bldP spid="47" grpId="0" animBg="1"/>
      <p:bldP spid="51" grpId="0"/>
      <p:bldP spid="52" grpId="0"/>
      <p:bldP spid="59" grpId="0" animBg="1"/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evel 4"/>
          <p:cNvSpPr/>
          <p:nvPr/>
        </p:nvSpPr>
        <p:spPr>
          <a:xfrm>
            <a:off x="0" y="0"/>
            <a:ext cx="9144000" cy="6858000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838200" y="1447800"/>
            <a:ext cx="7391400" cy="31700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শিক্ষক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পরিচিতি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</a:p>
          <a:p>
            <a:pPr algn="ctr"/>
            <a:endParaRPr lang="en-US" sz="4000" dirty="0" smtClean="0"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মোঃ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মহিদুল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ইসলাম</a:t>
            </a:r>
            <a:endParaRPr lang="en-US" sz="4000" dirty="0" smtClean="0"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সহকারী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শিক্ষক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</a:p>
          <a:p>
            <a:pPr algn="ctr"/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হাজী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মনির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হোসেন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মাধ্যমিক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বিদ্যালয়</a:t>
            </a:r>
            <a:endParaRPr lang="en-US" sz="40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7651" y="-38100"/>
            <a:ext cx="48387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-38100"/>
            <a:ext cx="537289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11111E-6 L -0.59166 -0.0111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583" y="-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44444E-6 L 0.54792 0.0055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Oval 46"/>
          <p:cNvSpPr/>
          <p:nvPr/>
        </p:nvSpPr>
        <p:spPr>
          <a:xfrm>
            <a:off x="715569" y="1488131"/>
            <a:ext cx="3044952" cy="3044952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Pie 52"/>
          <p:cNvSpPr/>
          <p:nvPr/>
        </p:nvSpPr>
        <p:spPr>
          <a:xfrm rot="16503542">
            <a:off x="645202" y="1475005"/>
            <a:ext cx="3112294" cy="3112294"/>
          </a:xfrm>
          <a:prstGeom prst="pie">
            <a:avLst>
              <a:gd name="adj1" fmla="val 2067251"/>
              <a:gd name="adj2" fmla="val 5146792"/>
            </a:avLst>
          </a:prstGeom>
          <a:blipFill>
            <a:blip r:embed="rId2"/>
            <a:tile tx="0" ty="0" sx="100000" sy="100000" flip="none" algn="tl"/>
          </a:blip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 rot="21434680">
            <a:off x="2548688" y="2481885"/>
            <a:ext cx="694747" cy="10211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ym typeface="Symbol"/>
              </a:rPr>
              <a:t></a:t>
            </a:r>
            <a:endParaRPr lang="en-US" sz="3200" dirty="0"/>
          </a:p>
        </p:txBody>
      </p:sp>
      <p:sp>
        <p:nvSpPr>
          <p:cNvPr id="19" name="TextBox 18"/>
          <p:cNvSpPr txBox="1"/>
          <p:nvPr/>
        </p:nvSpPr>
        <p:spPr>
          <a:xfrm>
            <a:off x="2524188" y="1"/>
            <a:ext cx="5095812" cy="64633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বৃত্তকলার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ক্ষেত্রফল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নির্ণয়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2819400" y="5125760"/>
                <a:ext cx="5638800" cy="90524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3600" dirty="0" smtClean="0">
                    <a:solidFill>
                      <a:schemeClr val="tx1"/>
                    </a:solidFill>
                    <a:latin typeface="NikoshBAN" pitchFamily="2" charset="0"/>
                    <a:cs typeface="NikoshBAN" pitchFamily="2" charset="0"/>
                  </a:rPr>
                  <a:t> </a:t>
                </a:r>
                <a:r>
                  <a:rPr lang="en-US" sz="3600" dirty="0" err="1" smtClean="0">
                    <a:solidFill>
                      <a:schemeClr val="tx1"/>
                    </a:solidFill>
                    <a:latin typeface="NikoshBAN" pitchFamily="2" charset="0"/>
                    <a:cs typeface="NikoshBAN" pitchFamily="2" charset="0"/>
                  </a:rPr>
                  <a:t>বৃত্তকলার</a:t>
                </a:r>
                <a:r>
                  <a:rPr lang="en-US" sz="3600" dirty="0" smtClean="0">
                    <a:solidFill>
                      <a:schemeClr val="tx1"/>
                    </a:solidFill>
                    <a:latin typeface="NikoshBAN" pitchFamily="2" charset="0"/>
                    <a:cs typeface="NikoshBAN" pitchFamily="2" charset="0"/>
                  </a:rPr>
                  <a:t> </a:t>
                </a:r>
                <a:r>
                  <a:rPr lang="en-US" sz="3600" dirty="0" err="1" smtClean="0">
                    <a:solidFill>
                      <a:schemeClr val="tx1"/>
                    </a:solidFill>
                    <a:latin typeface="NikoshBAN" pitchFamily="2" charset="0"/>
                    <a:cs typeface="NikoshBAN" pitchFamily="2" charset="0"/>
                  </a:rPr>
                  <a:t>ক্ষেত্রফল</a:t>
                </a:r>
                <a:r>
                  <a:rPr lang="en-US" sz="3600" dirty="0" smtClean="0">
                    <a:solidFill>
                      <a:schemeClr val="tx1"/>
                    </a:solidFill>
                    <a:latin typeface="Times New Roman"/>
                    <a:cs typeface="Times New Roman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solidFill>
                              <a:schemeClr val="tx1"/>
                            </a:solidFill>
                            <a:latin typeface="Cambria Math"/>
                            <a:cs typeface="Times New Roman"/>
                          </a:rPr>
                        </m:ctrlPr>
                      </m:fPr>
                      <m:num>
                        <m:r>
                          <a:rPr lang="en-US" sz="360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  <a:cs typeface="Times New Roman"/>
                          </a:rPr>
                          <m:t>𝜃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chemeClr val="tx1"/>
                            </a:solidFill>
                            <a:latin typeface="Cambria Math"/>
                            <a:cs typeface="Times New Roman"/>
                          </a:rPr>
                          <m:t>360</m:t>
                        </m:r>
                        <m:r>
                          <a:rPr lang="en-US" sz="3600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  <a:cs typeface="Times New Roman"/>
                          </a:rPr>
                          <m:t>°</m:t>
                        </m:r>
                      </m:den>
                    </m:f>
                  </m:oMath>
                </a14:m>
                <a:r>
                  <a:rPr lang="en-US" sz="3600" dirty="0" smtClean="0">
                    <a:solidFill>
                      <a:schemeClr val="tx1"/>
                    </a:solidFill>
                    <a:latin typeface="NikoshBAN" pitchFamily="2" charset="0"/>
                    <a:cs typeface="NikoshBAN" pitchFamily="2" charset="0"/>
                  </a:rPr>
                  <a:t>×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  <a:cs typeface="NikoshBAN" pitchFamily="2" charset="0"/>
                      </a:rPr>
                      <m:t>𝜋</m:t>
                    </m:r>
                    <m:sSup>
                      <m:sSupPr>
                        <m:ctrlPr>
                          <a:rPr lang="en-US" sz="3600" i="1" dirty="0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en-US" sz="3600" b="0" i="1" dirty="0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𝑟</m:t>
                        </m:r>
                      </m:e>
                      <m:sup>
                        <m:r>
                          <a:rPr lang="en-US" sz="3600" b="0" i="1" dirty="0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2</m:t>
                        </m:r>
                      </m:sup>
                    </m:sSup>
                  </m:oMath>
                </a14:m>
                <a:endParaRPr lang="en-US" sz="3600" dirty="0">
                  <a:solidFill>
                    <a:schemeClr val="tx1"/>
                  </a:solidFill>
                  <a:latin typeface="NikoshBAN" pitchFamily="2" charset="0"/>
                  <a:cs typeface="NikoshBAN" pitchFamily="2" charset="0"/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9400" y="5125760"/>
                <a:ext cx="5638800" cy="905248"/>
              </a:xfrm>
              <a:prstGeom prst="rect">
                <a:avLst/>
              </a:prstGeom>
              <a:blipFill rotWithShape="1">
                <a:blip r:embed="rId3"/>
                <a:stretch>
                  <a:fillRect l="-3351" b="-2635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8" name="Group 27"/>
          <p:cNvGrpSpPr/>
          <p:nvPr/>
        </p:nvGrpSpPr>
        <p:grpSpPr>
          <a:xfrm>
            <a:off x="1800726" y="1391960"/>
            <a:ext cx="2356588" cy="2015135"/>
            <a:chOff x="1800726" y="1066800"/>
            <a:chExt cx="2356588" cy="2015135"/>
          </a:xfrm>
        </p:grpSpPr>
        <p:sp>
          <p:nvSpPr>
            <p:cNvPr id="25" name="TextBox 24"/>
            <p:cNvSpPr txBox="1"/>
            <p:nvPr/>
          </p:nvSpPr>
          <p:spPr>
            <a:xfrm>
              <a:off x="3733800" y="2438400"/>
              <a:ext cx="4235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latin typeface="Arial" pitchFamily="34" charset="0"/>
                  <a:cs typeface="Arial" pitchFamily="34" charset="0"/>
                </a:rPr>
                <a:t>B</a:t>
              </a:r>
              <a:endParaRPr lang="en-US" sz="28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3124200" y="1066800"/>
              <a:ext cx="4235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latin typeface="Arial" pitchFamily="34" charset="0"/>
                  <a:cs typeface="Arial" pitchFamily="34" charset="0"/>
                </a:rPr>
                <a:t>A</a:t>
              </a:r>
              <a:endParaRPr lang="en-US" sz="28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800726" y="2558715"/>
              <a:ext cx="46358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latin typeface="Arial" pitchFamily="34" charset="0"/>
                  <a:cs typeface="Arial" pitchFamily="34" charset="0"/>
                </a:rPr>
                <a:t>O</a:t>
              </a:r>
              <a:endParaRPr lang="en-US" sz="2800" dirty="0">
                <a:latin typeface="Arial" pitchFamily="34" charset="0"/>
                <a:cs typeface="Arial" pitchFamily="34" charset="0"/>
              </a:endParaRPr>
            </a:p>
          </p:txBody>
        </p:sp>
      </p:grpSp>
      <p:cxnSp>
        <p:nvCxnSpPr>
          <p:cNvPr id="30" name="Straight Connector 29"/>
          <p:cNvCxnSpPr/>
          <p:nvPr/>
        </p:nvCxnSpPr>
        <p:spPr>
          <a:xfrm rot="5400000" flipH="1" flipV="1">
            <a:off x="1471908" y="2250087"/>
            <a:ext cx="1504029" cy="2824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2029326" y="1049214"/>
            <a:ext cx="4443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rial" pitchFamily="34" charset="0"/>
                <a:cs typeface="Arial" pitchFamily="34" charset="0"/>
              </a:rPr>
              <a:t>C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3" name="Group 42"/>
          <p:cNvGrpSpPr/>
          <p:nvPr/>
        </p:nvGrpSpPr>
        <p:grpSpPr>
          <a:xfrm>
            <a:off x="4267200" y="1524000"/>
            <a:ext cx="3899397" cy="1010960"/>
            <a:chOff x="4177803" y="1036260"/>
            <a:chExt cx="3899397" cy="1010960"/>
          </a:xfrm>
        </p:grpSpPr>
        <p:sp>
          <p:nvSpPr>
            <p:cNvPr id="32" name="TextBox 31"/>
            <p:cNvSpPr txBox="1"/>
            <p:nvPr/>
          </p:nvSpPr>
          <p:spPr>
            <a:xfrm>
              <a:off x="4191000" y="1036260"/>
              <a:ext cx="376737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err="1" smtClean="0">
                  <a:latin typeface="NikoshBAN" pitchFamily="2" charset="0"/>
                  <a:cs typeface="NikoshBAN" pitchFamily="2" charset="0"/>
                </a:rPr>
                <a:t>বৃত্তকলা</a:t>
              </a:r>
              <a:r>
                <a:rPr lang="en-US" sz="2800" dirty="0" smtClean="0">
                  <a:latin typeface="NikoshBAN" pitchFamily="2" charset="0"/>
                  <a:cs typeface="NikoshBAN" pitchFamily="2" charset="0"/>
                </a:rPr>
                <a:t> </a:t>
              </a:r>
              <a:r>
                <a:rPr lang="en-US" sz="2800" dirty="0" smtClean="0">
                  <a:latin typeface="Arial" pitchFamily="34" charset="0"/>
                  <a:cs typeface="Arial" pitchFamily="34" charset="0"/>
                </a:rPr>
                <a:t>AOB </a:t>
              </a:r>
              <a:r>
                <a:rPr lang="en-US" sz="2800" dirty="0" err="1" smtClean="0">
                  <a:latin typeface="NikoshBAN" pitchFamily="2" charset="0"/>
                  <a:cs typeface="Arial" pitchFamily="34" charset="0"/>
                </a:rPr>
                <a:t>এর</a:t>
              </a:r>
              <a:r>
                <a:rPr lang="en-US" sz="2800" dirty="0" smtClean="0">
                  <a:latin typeface="NikoshBAN" pitchFamily="2" charset="0"/>
                  <a:cs typeface="NikoshBAN" pitchFamily="2" charset="0"/>
                </a:rPr>
                <a:t> </a:t>
              </a:r>
              <a:r>
                <a:rPr lang="en-US" sz="2800" dirty="0" err="1" smtClean="0">
                  <a:latin typeface="NikoshBAN" pitchFamily="2" charset="0"/>
                  <a:cs typeface="NikoshBAN" pitchFamily="2" charset="0"/>
                </a:rPr>
                <a:t>ক্ষেত্রফল</a:t>
              </a:r>
              <a:r>
                <a:rPr lang="en-US" sz="2800" dirty="0" smtClean="0">
                  <a:latin typeface="Arial" pitchFamily="34" charset="0"/>
                  <a:cs typeface="Arial" pitchFamily="34" charset="0"/>
                </a:rPr>
                <a:t> </a:t>
              </a:r>
              <a:endParaRPr lang="en-US" sz="28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4177803" y="1524000"/>
              <a:ext cx="368883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err="1" smtClean="0">
                  <a:latin typeface="NikoshBAN" pitchFamily="2" charset="0"/>
                  <a:cs typeface="NikoshBAN" pitchFamily="2" charset="0"/>
                </a:rPr>
                <a:t>বৃত্তকলা</a:t>
              </a:r>
              <a:r>
                <a:rPr lang="en-US" sz="2800" dirty="0" smtClean="0">
                  <a:latin typeface="NikoshBAN" pitchFamily="2" charset="0"/>
                  <a:cs typeface="NikoshBAN" pitchFamily="2" charset="0"/>
                </a:rPr>
                <a:t> </a:t>
              </a:r>
              <a:r>
                <a:rPr lang="en-US" sz="2800" dirty="0" smtClean="0">
                  <a:latin typeface="Arial" pitchFamily="34" charset="0"/>
                  <a:cs typeface="Arial" pitchFamily="34" charset="0"/>
                </a:rPr>
                <a:t>BOC </a:t>
              </a:r>
              <a:r>
                <a:rPr lang="en-US" sz="2800" dirty="0" err="1" smtClean="0">
                  <a:latin typeface="NikoshBAN" pitchFamily="2" charset="0"/>
                  <a:cs typeface="Arial" pitchFamily="34" charset="0"/>
                </a:rPr>
                <a:t>এর</a:t>
              </a:r>
              <a:r>
                <a:rPr lang="en-US" sz="2800" dirty="0" smtClean="0">
                  <a:latin typeface="NikoshBAN" pitchFamily="2" charset="0"/>
                  <a:cs typeface="NikoshBAN" pitchFamily="2" charset="0"/>
                </a:rPr>
                <a:t> </a:t>
              </a:r>
              <a:r>
                <a:rPr lang="en-US" sz="2800" dirty="0" err="1" smtClean="0">
                  <a:latin typeface="NikoshBAN" pitchFamily="2" charset="0"/>
                  <a:cs typeface="NikoshBAN" pitchFamily="2" charset="0"/>
                </a:rPr>
                <a:t>ক্ষেত্রফল</a:t>
              </a:r>
              <a:endParaRPr lang="en-US" sz="2800" dirty="0"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41" name="Straight Connector 40"/>
            <p:cNvCxnSpPr/>
            <p:nvPr/>
          </p:nvCxnSpPr>
          <p:spPr>
            <a:xfrm>
              <a:off x="4267200" y="1524000"/>
              <a:ext cx="3810000" cy="4566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2" name="Group 61"/>
          <p:cNvGrpSpPr/>
          <p:nvPr/>
        </p:nvGrpSpPr>
        <p:grpSpPr>
          <a:xfrm>
            <a:off x="4953000" y="2946192"/>
            <a:ext cx="3505200" cy="1112768"/>
            <a:chOff x="4953000" y="2621032"/>
            <a:chExt cx="3505200" cy="1112768"/>
          </a:xfrm>
        </p:grpSpPr>
        <p:grpSp>
          <p:nvGrpSpPr>
            <p:cNvPr id="60" name="Group 59"/>
            <p:cNvGrpSpPr/>
            <p:nvPr/>
          </p:nvGrpSpPr>
          <p:grpSpPr>
            <a:xfrm>
              <a:off x="5562600" y="2621032"/>
              <a:ext cx="2895600" cy="1112768"/>
              <a:chOff x="3899397" y="3068052"/>
              <a:chExt cx="2895600" cy="1112768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4030578" y="3068052"/>
                <a:ext cx="2714205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 smtClean="0">
                    <a:latin typeface="Arial" pitchFamily="34" charset="0"/>
                    <a:cs typeface="Arial" pitchFamily="34" charset="0"/>
                    <a:sym typeface="Symbol"/>
                  </a:rPr>
                  <a:t></a:t>
                </a:r>
                <a:r>
                  <a:rPr lang="en-US" sz="2800" dirty="0" smtClean="0">
                    <a:latin typeface="Arial" pitchFamily="34" charset="0"/>
                    <a:cs typeface="Arial" pitchFamily="34" charset="0"/>
                  </a:rPr>
                  <a:t>AOB </a:t>
                </a:r>
                <a:r>
                  <a:rPr lang="en-US" sz="2800" dirty="0" err="1" smtClean="0">
                    <a:latin typeface="NikoshBAN" pitchFamily="2" charset="0"/>
                    <a:cs typeface="NikoshBAN" pitchFamily="2" charset="0"/>
                  </a:rPr>
                  <a:t>এর</a:t>
                </a:r>
                <a:r>
                  <a:rPr lang="en-US" sz="2800" dirty="0" smtClean="0">
                    <a:latin typeface="NikoshBAN" pitchFamily="2" charset="0"/>
                    <a:cs typeface="NikoshBAN" pitchFamily="2" charset="0"/>
                  </a:rPr>
                  <a:t> </a:t>
                </a:r>
                <a:r>
                  <a:rPr lang="en-US" sz="2800" dirty="0" err="1" smtClean="0">
                    <a:latin typeface="NikoshBAN" pitchFamily="2" charset="0"/>
                    <a:cs typeface="NikoshBAN" pitchFamily="2" charset="0"/>
                  </a:rPr>
                  <a:t>পরিমাপ</a:t>
                </a:r>
                <a:r>
                  <a:rPr lang="en-US" sz="2800" dirty="0" smtClean="0">
                    <a:latin typeface="Arial" pitchFamily="34" charset="0"/>
                    <a:cs typeface="Arial" pitchFamily="34" charset="0"/>
                  </a:rPr>
                  <a:t> </a:t>
                </a:r>
                <a:endParaRPr lang="en-US" sz="2800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4038600" y="3657600"/>
                <a:ext cx="273504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 smtClean="0">
                    <a:latin typeface="Arial" pitchFamily="34" charset="0"/>
                    <a:cs typeface="Arial" pitchFamily="34" charset="0"/>
                    <a:sym typeface="Symbol"/>
                  </a:rPr>
                  <a:t></a:t>
                </a:r>
                <a:r>
                  <a:rPr lang="en-US" sz="2800" dirty="0" smtClean="0">
                    <a:latin typeface="Arial" pitchFamily="34" charset="0"/>
                    <a:cs typeface="Arial" pitchFamily="34" charset="0"/>
                  </a:rPr>
                  <a:t>BOC </a:t>
                </a:r>
                <a:r>
                  <a:rPr lang="en-US" sz="2800" dirty="0" err="1" smtClean="0">
                    <a:latin typeface="NikoshBAN" pitchFamily="2" charset="0"/>
                    <a:cs typeface="NikoshBAN" pitchFamily="2" charset="0"/>
                  </a:rPr>
                  <a:t>এর</a:t>
                </a:r>
                <a:r>
                  <a:rPr lang="en-US" sz="2800" dirty="0" smtClean="0">
                    <a:latin typeface="NikoshBAN" pitchFamily="2" charset="0"/>
                    <a:cs typeface="NikoshBAN" pitchFamily="2" charset="0"/>
                  </a:rPr>
                  <a:t> </a:t>
                </a:r>
                <a:r>
                  <a:rPr lang="en-US" sz="2800" dirty="0" err="1" smtClean="0">
                    <a:latin typeface="NikoshBAN" pitchFamily="2" charset="0"/>
                    <a:cs typeface="NikoshBAN" pitchFamily="2" charset="0"/>
                  </a:rPr>
                  <a:t>পরিমাপ</a:t>
                </a:r>
                <a:r>
                  <a:rPr lang="en-US" sz="2800" dirty="0" smtClean="0">
                    <a:latin typeface="Arial" pitchFamily="34" charset="0"/>
                    <a:cs typeface="Arial" pitchFamily="34" charset="0"/>
                  </a:rPr>
                  <a:t> </a:t>
                </a:r>
                <a:endParaRPr lang="en-US" sz="2800" dirty="0">
                  <a:latin typeface="Arial" pitchFamily="34" charset="0"/>
                  <a:cs typeface="Arial" pitchFamily="34" charset="0"/>
                </a:endParaRPr>
              </a:p>
            </p:txBody>
          </p:sp>
          <p:cxnSp>
            <p:nvCxnSpPr>
              <p:cNvPr id="55" name="Straight Connector 54"/>
              <p:cNvCxnSpPr/>
              <p:nvPr/>
            </p:nvCxnSpPr>
            <p:spPr>
              <a:xfrm>
                <a:off x="3899397" y="3557337"/>
                <a:ext cx="2895600" cy="158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1" name="TextBox 60"/>
            <p:cNvSpPr txBox="1"/>
            <p:nvPr/>
          </p:nvSpPr>
          <p:spPr>
            <a:xfrm>
              <a:off x="4953000" y="2773432"/>
              <a:ext cx="41389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 smtClean="0"/>
                <a:t>=</a:t>
              </a:r>
              <a:endParaRPr lang="en-US" sz="3600" dirty="0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53" grpId="0" animBg="1"/>
      <p:bldP spid="54" grpId="0"/>
      <p:bldP spid="20" grpId="0"/>
      <p:bldP spid="3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57400" y="381000"/>
            <a:ext cx="4953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800" dirty="0" err="1" smtClean="0">
                <a:latin typeface="NikoshBAN" pitchFamily="2" charset="0"/>
                <a:cs typeface="NikoshBAN" pitchFamily="2" charset="0"/>
              </a:rPr>
              <a:t>জোড়ায়</a:t>
            </a:r>
            <a:r>
              <a:rPr lang="en-US" sz="4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dirty="0" err="1" smtClean="0">
                <a:latin typeface="NikoshBAN" pitchFamily="2" charset="0"/>
                <a:cs typeface="NikoshBAN" pitchFamily="2" charset="0"/>
              </a:rPr>
              <a:t>কাজ</a:t>
            </a:r>
            <a:r>
              <a:rPr lang="en-US" sz="4800" dirty="0" smtClean="0">
                <a:latin typeface="NikoshBAN" pitchFamily="2" charset="0"/>
                <a:cs typeface="NikoshBAN" pitchFamily="2" charset="0"/>
              </a:rPr>
              <a:t> </a:t>
            </a:r>
            <a:endParaRPr lang="en-US" sz="2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19100" y="1951673"/>
            <a:ext cx="8305800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Ø"/>
            </a:pPr>
            <a:r>
              <a:rPr lang="en-US" sz="4000" dirty="0" smtClean="0"/>
              <a:t>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একটি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বৃত্তের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ব্যাসার্ধ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5 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সে.মি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.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এবং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একটি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বৃত্তচাপ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কেন্দ্রে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6600" dirty="0" smtClean="0">
                <a:latin typeface="NikoshBAN" pitchFamily="2" charset="0"/>
                <a:cs typeface="NikoshBAN" pitchFamily="2" charset="0"/>
              </a:rPr>
              <a:t>60</a:t>
            </a:r>
            <a:r>
              <a:rPr lang="en-US" sz="6600" dirty="0" smtClean="0">
                <a:latin typeface="Times New Roman"/>
                <a:cs typeface="Times New Roman"/>
              </a:rPr>
              <a:t>◦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উৎপন্ন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করলে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,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বৃত্তচাপের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দৈর্ঘ্য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ও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বৃত্তকলার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ক্ষেত্রফল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নির্ণয়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কর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। </a:t>
            </a:r>
            <a:endParaRPr lang="en-US" sz="40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5"/>
          <p:cNvSpPr txBox="1"/>
          <p:nvPr/>
        </p:nvSpPr>
        <p:spPr>
          <a:xfrm>
            <a:off x="2819400" y="0"/>
            <a:ext cx="3200400" cy="830997"/>
          </a:xfrm>
          <a:prstGeom prst="rect">
            <a:avLst/>
          </a:prstGeom>
          <a:solidFill>
            <a:srgbClr val="E7FFFF"/>
          </a:solidFill>
          <a:ln w="285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bn-IN" sz="4800" dirty="0" smtClean="0">
                <a:latin typeface="NikoshBAN" pitchFamily="2" charset="0"/>
                <a:cs typeface="NikoshBAN" pitchFamily="2" charset="0"/>
              </a:rPr>
              <a:t>দলীয় কাজ</a:t>
            </a:r>
            <a:endParaRPr lang="en-US" sz="4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533400" y="1066800"/>
            <a:ext cx="3352800" cy="3581400"/>
          </a:xfrm>
          <a:prstGeom prst="ellipse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1295400" y="1600200"/>
            <a:ext cx="1143000" cy="12192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2667000" y="2133600"/>
            <a:ext cx="914400" cy="91440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" name="TextBox 31"/>
          <p:cNvSpPr txBox="1"/>
          <p:nvPr/>
        </p:nvSpPr>
        <p:spPr>
          <a:xfrm>
            <a:off x="620819" y="4724400"/>
            <a:ext cx="7902362" cy="1569660"/>
          </a:xfrm>
          <a:prstGeom prst="rect">
            <a:avLst/>
          </a:prstGeom>
          <a:solidFill>
            <a:srgbClr val="FFCCFF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ক.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নীল</a:t>
            </a: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 অংশের ক্ষেত্রফল কত?</a:t>
            </a:r>
          </a:p>
          <a:p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খ.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হলুদ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ও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সবুজ</a:t>
            </a: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 অংশ দুটির পরিধি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পার্থক্য</a:t>
            </a: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 কত?</a:t>
            </a:r>
          </a:p>
          <a:p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7" name="TextBox 19"/>
          <p:cNvSpPr txBox="1"/>
          <p:nvPr/>
        </p:nvSpPr>
        <p:spPr>
          <a:xfrm>
            <a:off x="4114800" y="990600"/>
            <a:ext cx="3895690" cy="584775"/>
          </a:xfrm>
          <a:prstGeom prst="rect">
            <a:avLst/>
          </a:prstGeom>
          <a:solidFill>
            <a:srgbClr val="CCFFCC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ব্যাসার্ধ =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1.6</a:t>
            </a: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 সে.মি.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8" name="TextBox 16"/>
          <p:cNvSpPr txBox="1"/>
          <p:nvPr/>
        </p:nvSpPr>
        <p:spPr>
          <a:xfrm>
            <a:off x="3962400" y="1676400"/>
            <a:ext cx="4810090" cy="584775"/>
          </a:xfrm>
          <a:prstGeom prst="rect">
            <a:avLst/>
          </a:prstGeom>
          <a:solidFill>
            <a:srgbClr val="CCFFCC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ব্যাসার্ধ =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1.5</a:t>
            </a: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 সে.মি.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9" name="TextBox 17"/>
          <p:cNvSpPr txBox="1"/>
          <p:nvPr/>
        </p:nvSpPr>
        <p:spPr>
          <a:xfrm>
            <a:off x="4419600" y="2514600"/>
            <a:ext cx="3447980" cy="584775"/>
          </a:xfrm>
          <a:prstGeom prst="rect">
            <a:avLst/>
          </a:prstGeom>
          <a:solidFill>
            <a:srgbClr val="9FFFFF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ব্যাসার্ধ = </a:t>
            </a:r>
            <a:r>
              <a:rPr lang="en-US" sz="3200" dirty="0" smtClean="0">
                <a:latin typeface="Times New Roman" pitchFamily="18" charset="0"/>
                <a:cs typeface="NikoshBAN" pitchFamily="2" charset="0"/>
              </a:rPr>
              <a:t>2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.5</a:t>
            </a: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 সে.মি.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2514600" y="1066800"/>
            <a:ext cx="1752600" cy="83820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3505200" y="1981200"/>
            <a:ext cx="609600" cy="45720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endCxn id="9" idx="1"/>
          </p:cNvCxnSpPr>
          <p:nvPr/>
        </p:nvCxnSpPr>
        <p:spPr>
          <a:xfrm flipV="1">
            <a:off x="3810000" y="2806988"/>
            <a:ext cx="609600" cy="545812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5" presetClass="emph" presetSubtype="0" repeatCount="indefinite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emph" presetSubtype="0" repeatCount="indefinite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5" presetClass="emph" presetSubtype="0" repeatCount="indefinite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3"/>
          <p:cNvGrpSpPr/>
          <p:nvPr/>
        </p:nvGrpSpPr>
        <p:grpSpPr>
          <a:xfrm>
            <a:off x="2667000" y="609600"/>
            <a:ext cx="3810000" cy="1066800"/>
            <a:chOff x="1295400" y="533400"/>
            <a:chExt cx="3810000" cy="1371600"/>
          </a:xfrm>
          <a:gradFill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tx1"/>
              </a:gs>
            </a:gsLst>
            <a:lin ang="5400000" scaled="0"/>
          </a:gradFill>
        </p:grpSpPr>
        <p:sp>
          <p:nvSpPr>
            <p:cNvPr id="9" name="Round Single Corner Rectangle 81"/>
            <p:cNvSpPr/>
            <p:nvPr/>
          </p:nvSpPr>
          <p:spPr>
            <a:xfrm flipH="1" flipV="1">
              <a:off x="1295400" y="533400"/>
              <a:ext cx="3810000" cy="1371600"/>
            </a:xfrm>
            <a:prstGeom prst="flowChartAlternate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214062" y="619890"/>
              <a:ext cx="1824538" cy="1187138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5400" dirty="0" err="1" smtClean="0">
                  <a:solidFill>
                    <a:schemeClr val="bg1"/>
                  </a:solidFill>
                  <a:latin typeface="NikoshBAN" pitchFamily="2" charset="0"/>
                  <a:cs typeface="NikoshBAN" pitchFamily="2" charset="0"/>
                </a:rPr>
                <a:t>মূল্যায়ন</a:t>
              </a:r>
              <a:endParaRPr lang="en-US" sz="5400" dirty="0">
                <a:solidFill>
                  <a:schemeClr val="bg1"/>
                </a:solidFill>
                <a:latin typeface="NikoshBAN" pitchFamily="2" charset="0"/>
                <a:cs typeface="NikoshBAN" pitchFamily="2" charset="0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1219200" y="2133600"/>
            <a:ext cx="59907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NikoshBAN" pitchFamily="2" charset="0"/>
                <a:cs typeface="NikoshBAN" pitchFamily="2" charset="0"/>
              </a:rPr>
              <a:t>১।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বৃত্তের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ক্ষেত্রফল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নির্ণয়ের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সূত্রটি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বল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।</a:t>
            </a:r>
            <a:endParaRPr lang="en-US" sz="40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19200" y="3048000"/>
            <a:ext cx="654698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NikoshBAN" pitchFamily="2" charset="0"/>
                <a:cs typeface="NikoshBAN" pitchFamily="2" charset="0"/>
              </a:rPr>
              <a:t>২।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বৃত্তকলার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ক্ষেত্রফল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নির্ণয়ের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সূত্রটি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বল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।</a:t>
            </a:r>
            <a:endParaRPr lang="en-US" sz="40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219200" y="3962400"/>
            <a:ext cx="617188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NikoshBAN" pitchFamily="2" charset="0"/>
                <a:cs typeface="NikoshBAN" pitchFamily="2" charset="0"/>
              </a:rPr>
              <a:t>৩।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বৃত্তাংশের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দৈর্ঘ্য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নির্ণয়ের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সূত্রটি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বল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।</a:t>
            </a:r>
            <a:endParaRPr lang="en-US" sz="4000" dirty="0"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8" grpId="0"/>
      <p:bldP spid="1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3"/>
          <p:cNvGrpSpPr/>
          <p:nvPr/>
        </p:nvGrpSpPr>
        <p:grpSpPr>
          <a:xfrm>
            <a:off x="304800" y="457200"/>
            <a:ext cx="4191000" cy="1371600"/>
            <a:chOff x="1295400" y="533400"/>
            <a:chExt cx="3810000" cy="1371600"/>
          </a:xfrm>
          <a:gradFill>
            <a:gsLst>
              <a:gs pos="0">
                <a:schemeClr val="bg1">
                  <a:lumMod val="50000"/>
                </a:schemeClr>
              </a:gs>
              <a:gs pos="0">
                <a:schemeClr val="bg1">
                  <a:lumMod val="50000"/>
                </a:schemeClr>
              </a:gs>
              <a:gs pos="78000">
                <a:schemeClr val="bg1">
                  <a:lumMod val="65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grpSpPr>
        <p:sp>
          <p:nvSpPr>
            <p:cNvPr id="11" name="Round Single Corner Rectangle 81"/>
            <p:cNvSpPr/>
            <p:nvPr/>
          </p:nvSpPr>
          <p:spPr>
            <a:xfrm flipH="1" flipV="1">
              <a:off x="1295400" y="533400"/>
              <a:ext cx="3810000" cy="1371600"/>
            </a:xfrm>
            <a:prstGeom prst="flowChartAlternate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054894" y="676870"/>
              <a:ext cx="2626040" cy="92333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5400" dirty="0" err="1" smtClean="0">
                  <a:solidFill>
                    <a:schemeClr val="bg1"/>
                  </a:solidFill>
                  <a:latin typeface="NikoshBAN" pitchFamily="2" charset="0"/>
                  <a:cs typeface="NikoshBAN" pitchFamily="2" charset="0"/>
                </a:rPr>
                <a:t>বাড়ির</a:t>
              </a:r>
              <a:r>
                <a:rPr lang="en-US" sz="5400" dirty="0" smtClean="0">
                  <a:solidFill>
                    <a:schemeClr val="bg1"/>
                  </a:solidFill>
                  <a:latin typeface="NikoshBAN" pitchFamily="2" charset="0"/>
                  <a:cs typeface="NikoshBAN" pitchFamily="2" charset="0"/>
                </a:rPr>
                <a:t> </a:t>
              </a:r>
              <a:r>
                <a:rPr lang="en-US" sz="5400" dirty="0" err="1" smtClean="0">
                  <a:solidFill>
                    <a:schemeClr val="bg1"/>
                  </a:solidFill>
                  <a:latin typeface="NikoshBAN" pitchFamily="2" charset="0"/>
                  <a:cs typeface="NikoshBAN" pitchFamily="2" charset="0"/>
                </a:rPr>
                <a:t>কাজ</a:t>
              </a:r>
              <a:endParaRPr lang="en-US" sz="5400" dirty="0">
                <a:solidFill>
                  <a:schemeClr val="bg1"/>
                </a:solidFill>
                <a:latin typeface="NikoshBAN" pitchFamily="2" charset="0"/>
                <a:cs typeface="NikoshBAN" pitchFamily="2" charset="0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0" y="4724400"/>
            <a:ext cx="9144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latin typeface="NikoshBAN" pitchFamily="2" charset="0"/>
                <a:cs typeface="NikoshBAN" pitchFamily="2" charset="0"/>
              </a:rPr>
              <a:t>একটি</a:t>
            </a:r>
            <a:r>
              <a:rPr lang="en-US" sz="4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latin typeface="NikoshBAN" pitchFamily="2" charset="0"/>
                <a:cs typeface="NikoshBAN" pitchFamily="2" charset="0"/>
              </a:rPr>
              <a:t>বৃত্তের</a:t>
            </a:r>
            <a:r>
              <a:rPr lang="en-US" sz="4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latin typeface="NikoshBAN" pitchFamily="2" charset="0"/>
                <a:cs typeface="NikoshBAN" pitchFamily="2" charset="0"/>
              </a:rPr>
              <a:t>পরিধি</a:t>
            </a:r>
            <a:r>
              <a:rPr lang="en-US" sz="4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smtClean="0">
                <a:latin typeface="Arial" pitchFamily="34" charset="0"/>
                <a:cs typeface="Arial" pitchFamily="34" charset="0"/>
              </a:rPr>
              <a:t>44</a:t>
            </a:r>
            <a:r>
              <a:rPr lang="en-US" sz="4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latin typeface="NikoshBAN" pitchFamily="2" charset="0"/>
                <a:cs typeface="NikoshBAN" pitchFamily="2" charset="0"/>
              </a:rPr>
              <a:t>মিটার</a:t>
            </a:r>
            <a:r>
              <a:rPr lang="en-US" sz="4400" dirty="0" smtClean="0">
                <a:latin typeface="NikoshBAN" pitchFamily="2" charset="0"/>
                <a:cs typeface="NikoshBAN" pitchFamily="2" charset="0"/>
              </a:rPr>
              <a:t>। ঐ </a:t>
            </a:r>
            <a:r>
              <a:rPr lang="en-US" sz="4400" dirty="0" err="1" smtClean="0">
                <a:latin typeface="NikoshBAN" pitchFamily="2" charset="0"/>
                <a:cs typeface="NikoshBAN" pitchFamily="2" charset="0"/>
              </a:rPr>
              <a:t>বৃত্তে</a:t>
            </a:r>
            <a:r>
              <a:rPr lang="en-US" sz="4400" dirty="0" smtClean="0">
                <a:latin typeface="NikoshBAN" pitchFamily="2" charset="0"/>
                <a:cs typeface="NikoshBAN" pitchFamily="2" charset="0"/>
              </a:rPr>
              <a:t> </a:t>
            </a:r>
          </a:p>
          <a:p>
            <a:r>
              <a:rPr lang="en-US" sz="4400" dirty="0" err="1" smtClean="0">
                <a:latin typeface="NikoshBAN" pitchFamily="2" charset="0"/>
                <a:cs typeface="NikoshBAN" pitchFamily="2" charset="0"/>
              </a:rPr>
              <a:t>অন্তর্লিখিত</a:t>
            </a:r>
            <a:r>
              <a:rPr lang="en-US" sz="4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latin typeface="NikoshBAN" pitchFamily="2" charset="0"/>
                <a:cs typeface="NikoshBAN" pitchFamily="2" charset="0"/>
              </a:rPr>
              <a:t>বর্গক্ষেত্রের</a:t>
            </a:r>
            <a:r>
              <a:rPr lang="en-US" sz="4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latin typeface="NikoshBAN" pitchFamily="2" charset="0"/>
                <a:cs typeface="NikoshBAN" pitchFamily="2" charset="0"/>
              </a:rPr>
              <a:t>বাহুর</a:t>
            </a:r>
            <a:r>
              <a:rPr lang="en-US" sz="4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latin typeface="NikoshBAN" pitchFamily="2" charset="0"/>
                <a:cs typeface="NikoshBAN" pitchFamily="2" charset="0"/>
              </a:rPr>
              <a:t>দৈর্ঘ্য</a:t>
            </a:r>
            <a:r>
              <a:rPr lang="en-US" sz="4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latin typeface="NikoshBAN" pitchFamily="2" charset="0"/>
                <a:cs typeface="NikoshBAN" pitchFamily="2" charset="0"/>
              </a:rPr>
              <a:t>নির্ণয়</a:t>
            </a:r>
            <a:r>
              <a:rPr lang="en-US" sz="4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latin typeface="NikoshBAN" pitchFamily="2" charset="0"/>
                <a:cs typeface="NikoshBAN" pitchFamily="2" charset="0"/>
              </a:rPr>
              <a:t>কর</a:t>
            </a:r>
            <a:r>
              <a:rPr lang="en-US" sz="4400" dirty="0" smtClean="0">
                <a:latin typeface="NikoshBAN" pitchFamily="2" charset="0"/>
                <a:cs typeface="NikoshBAN" pitchFamily="2" charset="0"/>
              </a:rPr>
              <a:t>।</a:t>
            </a:r>
            <a:endParaRPr lang="en-US" sz="4400" dirty="0">
              <a:latin typeface="NikoshBAN" pitchFamily="2" charset="0"/>
              <a:cs typeface="NikoshBAN" pitchFamily="2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5334000" y="0"/>
            <a:ext cx="3810000" cy="2514600"/>
            <a:chOff x="5181600" y="609600"/>
            <a:chExt cx="3581400" cy="2895600"/>
          </a:xfrm>
        </p:grpSpPr>
        <p:sp>
          <p:nvSpPr>
            <p:cNvPr id="8" name="Isosceles Triangle 7"/>
            <p:cNvSpPr/>
            <p:nvPr/>
          </p:nvSpPr>
          <p:spPr>
            <a:xfrm>
              <a:off x="5181600" y="609600"/>
              <a:ext cx="3581400" cy="813547"/>
            </a:xfrm>
            <a:prstGeom prst="triangle">
              <a:avLst/>
            </a:prstGeom>
            <a:blipFill>
              <a:blip r:embed="rId2" cstate="print"/>
              <a:tile tx="0" ty="0" sx="100000" sy="100000" flip="none" algn="tl"/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5982703" y="1423147"/>
              <a:ext cx="2120566" cy="1701053"/>
            </a:xfrm>
            <a:prstGeom prst="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6171197" y="1866900"/>
              <a:ext cx="518361" cy="406774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443537" y="1866900"/>
              <a:ext cx="518361" cy="406774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6783805" y="1866900"/>
              <a:ext cx="518361" cy="1109382"/>
            </a:xfrm>
            <a:prstGeom prst="rect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6629400" y="3124200"/>
              <a:ext cx="838200" cy="381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85800" y="2057400"/>
            <a:ext cx="750558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Thank you all</a:t>
            </a:r>
            <a:endParaRPr lang="en-US" sz="960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9525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14400" y="838200"/>
            <a:ext cx="7162800" cy="4708981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algn="ctr"/>
            <a:r>
              <a:rPr lang="en-US" sz="6000" dirty="0" err="1" smtClean="0">
                <a:latin typeface="NikoshBAN" pitchFamily="2" charset="0"/>
                <a:cs typeface="NikoshBAN" pitchFamily="2" charset="0"/>
              </a:rPr>
              <a:t>পাঠপরিচিতি</a:t>
            </a:r>
            <a:endParaRPr lang="en-US" sz="6000" dirty="0" smtClean="0">
              <a:latin typeface="NikoshBAN" pitchFamily="2" charset="0"/>
              <a:cs typeface="NikoshBAN" pitchFamily="2" charset="0"/>
            </a:endParaRPr>
          </a:p>
          <a:p>
            <a:pPr algn="ctr"/>
            <a:endParaRPr lang="en-US" sz="6000" dirty="0" smtClean="0"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en-US" sz="6000" dirty="0" err="1" smtClean="0">
                <a:latin typeface="NikoshBAN" pitchFamily="2" charset="0"/>
                <a:cs typeface="NikoshBAN" pitchFamily="2" charset="0"/>
              </a:rPr>
              <a:t>বিষয়</a:t>
            </a:r>
            <a:r>
              <a:rPr lang="en-US" sz="6000" dirty="0" smtClean="0">
                <a:latin typeface="NikoshBAN" pitchFamily="2" charset="0"/>
                <a:cs typeface="NikoshBAN" pitchFamily="2" charset="0"/>
              </a:rPr>
              <a:t> : </a:t>
            </a:r>
            <a:r>
              <a:rPr lang="en-US" sz="6000" dirty="0" err="1" smtClean="0">
                <a:latin typeface="NikoshBAN" pitchFamily="2" charset="0"/>
                <a:cs typeface="NikoshBAN" pitchFamily="2" charset="0"/>
              </a:rPr>
              <a:t>গণিত</a:t>
            </a:r>
            <a:r>
              <a:rPr lang="en-US" sz="6000" dirty="0" smtClean="0">
                <a:latin typeface="NikoshBAN" pitchFamily="2" charset="0"/>
                <a:cs typeface="NikoshBAN" pitchFamily="2" charset="0"/>
              </a:rPr>
              <a:t> (</a:t>
            </a:r>
            <a:r>
              <a:rPr lang="en-US" sz="6000" dirty="0" err="1" smtClean="0">
                <a:latin typeface="NikoshBAN" pitchFamily="2" charset="0"/>
                <a:cs typeface="NikoshBAN" pitchFamily="2" charset="0"/>
              </a:rPr>
              <a:t>পরিমিতি</a:t>
            </a:r>
            <a:r>
              <a:rPr lang="en-US" sz="6000" dirty="0" smtClean="0">
                <a:latin typeface="NikoshBAN" pitchFamily="2" charset="0"/>
                <a:cs typeface="NikoshBAN" pitchFamily="2" charset="0"/>
              </a:rPr>
              <a:t>)   </a:t>
            </a:r>
          </a:p>
          <a:p>
            <a:pPr algn="ctr"/>
            <a:r>
              <a:rPr lang="en-US" sz="6000" dirty="0" err="1" smtClean="0">
                <a:latin typeface="NikoshBAN" pitchFamily="2" charset="0"/>
                <a:cs typeface="NikoshBAN" pitchFamily="2" charset="0"/>
              </a:rPr>
              <a:t>শ্রেণি</a:t>
            </a:r>
            <a:r>
              <a:rPr lang="en-US" sz="6000" dirty="0" smtClean="0">
                <a:latin typeface="NikoshBAN" pitchFamily="2" charset="0"/>
                <a:cs typeface="NikoshBAN" pitchFamily="2" charset="0"/>
              </a:rPr>
              <a:t> : </a:t>
            </a:r>
            <a:r>
              <a:rPr lang="en-US" sz="6000" dirty="0" err="1" smtClean="0">
                <a:latin typeface="NikoshBAN" pitchFamily="2" charset="0"/>
                <a:cs typeface="NikoshBAN" pitchFamily="2" charset="0"/>
              </a:rPr>
              <a:t>নবম</a:t>
            </a:r>
            <a:r>
              <a:rPr lang="en-US" sz="6000" dirty="0" smtClean="0">
                <a:latin typeface="NikoshBAN" pitchFamily="2" charset="0"/>
                <a:cs typeface="NikoshBAN" pitchFamily="2" charset="0"/>
              </a:rPr>
              <a:t> </a:t>
            </a:r>
          </a:p>
          <a:p>
            <a:pPr algn="ctr"/>
            <a:r>
              <a:rPr lang="en-US" sz="6000" dirty="0" err="1" smtClean="0">
                <a:latin typeface="NikoshBAN" pitchFamily="2" charset="0"/>
                <a:cs typeface="NikoshBAN" pitchFamily="2" charset="0"/>
              </a:rPr>
              <a:t>অধ্যায়</a:t>
            </a:r>
            <a:r>
              <a:rPr lang="en-US" sz="6000" dirty="0" smtClean="0">
                <a:latin typeface="NikoshBAN" pitchFamily="2" charset="0"/>
                <a:cs typeface="NikoshBAN" pitchFamily="2" charset="0"/>
              </a:rPr>
              <a:t> : </a:t>
            </a:r>
            <a:r>
              <a:rPr lang="en-US" sz="6000" dirty="0" err="1" smtClean="0">
                <a:latin typeface="NikoshBAN" pitchFamily="2" charset="0"/>
                <a:cs typeface="NikoshBAN" pitchFamily="2" charset="0"/>
              </a:rPr>
              <a:t>ষষ্ঠদশ</a:t>
            </a:r>
            <a:r>
              <a:rPr lang="en-US" sz="6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6000" dirty="0" err="1" smtClean="0">
                <a:latin typeface="NikoshBAN" pitchFamily="2" charset="0"/>
                <a:cs typeface="NikoshBAN" pitchFamily="2" charset="0"/>
              </a:rPr>
              <a:t>অধ্যায়</a:t>
            </a:r>
            <a:r>
              <a:rPr lang="en-US" sz="6000" dirty="0" smtClean="0">
                <a:latin typeface="NikoshBAN" pitchFamily="2" charset="0"/>
                <a:cs typeface="NikoshBAN" pitchFamily="2" charset="0"/>
              </a:rPr>
              <a:t>   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ar pushing the road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1491692"/>
            <a:ext cx="5638800" cy="4375708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56" y="245783"/>
            <a:ext cx="7431087" cy="1262063"/>
          </a:xfrm>
          <a:prstGeom prst="rect">
            <a:avLst/>
          </a:prstGeom>
          <a:noFill/>
          <a:ln>
            <a:noFill/>
          </a:ln>
          <a:effectLst/>
          <a:scene3d>
            <a:camera prst="perspectiveRelaxedModerately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507846"/>
            <a:ext cx="6400800" cy="4375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Bevel 1"/>
          <p:cNvSpPr/>
          <p:nvPr/>
        </p:nvSpPr>
        <p:spPr>
          <a:xfrm>
            <a:off x="1600200" y="5730956"/>
            <a:ext cx="5791200" cy="1219200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s-IN" sz="4000" dirty="0"/>
              <a:t>জাতীয় পতাকা</a:t>
            </a: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5353050"/>
            <a:ext cx="6629401" cy="234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2781300" y="2183130"/>
            <a:ext cx="3962400" cy="3962400"/>
            <a:chOff x="2667000" y="1828800"/>
            <a:chExt cx="3962400" cy="3962400"/>
          </a:xfrm>
        </p:grpSpPr>
        <p:sp>
          <p:nvSpPr>
            <p:cNvPr id="6" name="Flowchart: Or 5"/>
            <p:cNvSpPr/>
            <p:nvPr/>
          </p:nvSpPr>
          <p:spPr>
            <a:xfrm>
              <a:off x="2667000" y="1828800"/>
              <a:ext cx="3962400" cy="3962400"/>
            </a:xfrm>
            <a:prstGeom prst="flowChartOr">
              <a:avLst/>
            </a:prstGeom>
            <a:noFill/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Pie 6"/>
            <p:cNvSpPr/>
            <p:nvPr/>
          </p:nvSpPr>
          <p:spPr>
            <a:xfrm>
              <a:off x="2781300" y="1962150"/>
              <a:ext cx="3794760" cy="3794760"/>
            </a:xfrm>
            <a:prstGeom prst="pie">
              <a:avLst>
                <a:gd name="adj1" fmla="val 0"/>
                <a:gd name="adj2" fmla="val 5438597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" name="Pie 7"/>
            <p:cNvSpPr/>
            <p:nvPr/>
          </p:nvSpPr>
          <p:spPr>
            <a:xfrm rot="5400000">
              <a:off x="2724150" y="1958340"/>
              <a:ext cx="3794760" cy="3794760"/>
            </a:xfrm>
            <a:prstGeom prst="pie">
              <a:avLst>
                <a:gd name="adj1" fmla="val 0"/>
                <a:gd name="adj2" fmla="val 5438597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9" name="Pie 8"/>
            <p:cNvSpPr/>
            <p:nvPr/>
          </p:nvSpPr>
          <p:spPr>
            <a:xfrm rot="16200000" flipV="1">
              <a:off x="2724150" y="1885951"/>
              <a:ext cx="3794760" cy="3794760"/>
            </a:xfrm>
            <a:prstGeom prst="pie">
              <a:avLst>
                <a:gd name="adj1" fmla="val 0"/>
                <a:gd name="adj2" fmla="val 5438597"/>
              </a:avLst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" name="Pie 9"/>
            <p:cNvSpPr/>
            <p:nvPr/>
          </p:nvSpPr>
          <p:spPr>
            <a:xfrm flipV="1">
              <a:off x="2800350" y="1882140"/>
              <a:ext cx="3794760" cy="3794760"/>
            </a:xfrm>
            <a:prstGeom prst="pie">
              <a:avLst>
                <a:gd name="adj1" fmla="val 0"/>
                <a:gd name="adj2" fmla="val 5438597"/>
              </a:avLst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12" name="TextBox 1"/>
          <p:cNvSpPr txBox="1"/>
          <p:nvPr/>
        </p:nvSpPr>
        <p:spPr>
          <a:xfrm>
            <a:off x="0" y="0"/>
            <a:ext cx="8153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400" dirty="0" err="1" smtClean="0">
                <a:latin typeface="NikoshBAN" pitchFamily="2" charset="0"/>
                <a:cs typeface="NikoshBAN" pitchFamily="2" charset="0"/>
              </a:rPr>
              <a:t>আজকের</a:t>
            </a:r>
            <a:r>
              <a:rPr lang="en-US" sz="4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latin typeface="NikoshBAN" pitchFamily="2" charset="0"/>
                <a:cs typeface="NikoshBAN" pitchFamily="2" charset="0"/>
              </a:rPr>
              <a:t>পাঠ</a:t>
            </a:r>
            <a:r>
              <a:rPr lang="en-US" sz="4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latin typeface="NikoshBAN" pitchFamily="2" charset="0"/>
                <a:cs typeface="NikoshBAN" pitchFamily="2" charset="0"/>
              </a:rPr>
              <a:t>বৃত্ত</a:t>
            </a:r>
            <a:r>
              <a:rPr lang="en-US" sz="4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latin typeface="NikoshBAN" pitchFamily="2" charset="0"/>
                <a:cs typeface="NikoshBAN" pitchFamily="2" charset="0"/>
              </a:rPr>
              <a:t>সংক্রান্ত</a:t>
            </a:r>
            <a:r>
              <a:rPr lang="en-US" sz="4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latin typeface="NikoshBAN" pitchFamily="2" charset="0"/>
                <a:cs typeface="NikoshBAN" pitchFamily="2" charset="0"/>
              </a:rPr>
              <a:t>পরিমাপ</a:t>
            </a:r>
            <a:r>
              <a:rPr lang="en-US" sz="4400" dirty="0" smtClean="0">
                <a:latin typeface="NikoshBAN" pitchFamily="2" charset="0"/>
                <a:cs typeface="NikoshBAN" pitchFamily="2" charset="0"/>
              </a:rPr>
              <a:t> </a:t>
            </a:r>
            <a:endParaRPr lang="en-US" sz="4400" dirty="0"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TextBox 86"/>
          <p:cNvSpPr txBox="1"/>
          <p:nvPr/>
        </p:nvSpPr>
        <p:spPr>
          <a:xfrm>
            <a:off x="690816" y="2061411"/>
            <a:ext cx="3451586" cy="5847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tx2">
                    <a:lumMod val="75000"/>
                  </a:schemeClr>
                </a:solidFill>
                <a:latin typeface="NikoshBAN" pitchFamily="2" charset="0"/>
                <a:cs typeface="NikoshBAN" pitchFamily="2" charset="0"/>
              </a:rPr>
              <a:t>এ </a:t>
            </a:r>
            <a:r>
              <a:rPr lang="en-US" sz="3200" dirty="0" err="1" smtClean="0">
                <a:solidFill>
                  <a:schemeClr val="tx2">
                    <a:lumMod val="75000"/>
                  </a:schemeClr>
                </a:solidFill>
                <a:latin typeface="NikoshBAN" pitchFamily="2" charset="0"/>
                <a:cs typeface="NikoshBAN" pitchFamily="2" charset="0"/>
              </a:rPr>
              <a:t>পাঠ</a:t>
            </a:r>
            <a:r>
              <a:rPr lang="en-US" sz="3200" dirty="0" smtClean="0">
                <a:solidFill>
                  <a:schemeClr val="tx2">
                    <a:lumMod val="75000"/>
                  </a:schemeClr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solidFill>
                  <a:schemeClr val="tx2">
                    <a:lumMod val="75000"/>
                  </a:schemeClr>
                </a:solidFill>
                <a:latin typeface="NikoshBAN" pitchFamily="2" charset="0"/>
                <a:cs typeface="NikoshBAN" pitchFamily="2" charset="0"/>
              </a:rPr>
              <a:t>শেষে</a:t>
            </a:r>
            <a:r>
              <a:rPr lang="en-US" sz="3200" dirty="0" smtClean="0">
                <a:solidFill>
                  <a:schemeClr val="tx2">
                    <a:lumMod val="75000"/>
                  </a:schemeClr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solidFill>
                  <a:schemeClr val="tx2">
                    <a:lumMod val="75000"/>
                  </a:schemeClr>
                </a:solidFill>
                <a:latin typeface="NikoshBAN" pitchFamily="2" charset="0"/>
                <a:cs typeface="NikoshBAN" pitchFamily="2" charset="0"/>
              </a:rPr>
              <a:t>শিক্ষার্থীরা</a:t>
            </a:r>
            <a:endParaRPr lang="en-US" sz="3200" dirty="0">
              <a:solidFill>
                <a:schemeClr val="tx2">
                  <a:lumMod val="75000"/>
                </a:schemeClr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762000" y="3810000"/>
            <a:ext cx="6978019" cy="52322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chemeClr val="tx2">
                    <a:lumMod val="75000"/>
                  </a:schemeClr>
                </a:solidFill>
                <a:latin typeface="NikoshBAN" pitchFamily="2" charset="0"/>
                <a:cs typeface="NikoshBAN" pitchFamily="2" charset="0"/>
                <a:sym typeface="Webdings"/>
              </a:rPr>
              <a:t>বৃত্তক্ষেত্রের</a:t>
            </a: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NikoshBAN" pitchFamily="2" charset="0"/>
                <a:cs typeface="NikoshBAN" pitchFamily="2" charset="0"/>
                <a:sym typeface="Webdings"/>
              </a:rPr>
              <a:t> ও </a:t>
            </a:r>
            <a:r>
              <a:rPr lang="en-US" sz="2800" dirty="0" err="1" smtClean="0">
                <a:solidFill>
                  <a:schemeClr val="tx2">
                    <a:lumMod val="75000"/>
                  </a:schemeClr>
                </a:solidFill>
                <a:latin typeface="NikoshBAN" pitchFamily="2" charset="0"/>
                <a:cs typeface="NikoshBAN" pitchFamily="2" charset="0"/>
                <a:sym typeface="Webdings"/>
              </a:rPr>
              <a:t>বৃত্তকলার</a:t>
            </a: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NikoshBAN" pitchFamily="2" charset="0"/>
                <a:cs typeface="NikoshBAN" pitchFamily="2" charset="0"/>
                <a:sym typeface="Webdings"/>
              </a:rPr>
              <a:t> </a:t>
            </a:r>
            <a:r>
              <a:rPr lang="en-US" sz="2800" dirty="0" err="1" smtClean="0">
                <a:solidFill>
                  <a:schemeClr val="tx2">
                    <a:lumMod val="75000"/>
                  </a:schemeClr>
                </a:solidFill>
                <a:latin typeface="NikoshBAN" pitchFamily="2" charset="0"/>
                <a:cs typeface="NikoshBAN" pitchFamily="2" charset="0"/>
                <a:sym typeface="Webdings"/>
              </a:rPr>
              <a:t>ক্ষেত্রফল</a:t>
            </a: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NikoshBAN" pitchFamily="2" charset="0"/>
                <a:cs typeface="NikoshBAN" pitchFamily="2" charset="0"/>
                <a:sym typeface="Webdings"/>
              </a:rPr>
              <a:t> </a:t>
            </a:r>
            <a:r>
              <a:rPr lang="en-US" sz="2800" dirty="0" err="1" smtClean="0">
                <a:solidFill>
                  <a:schemeClr val="tx2">
                    <a:lumMod val="75000"/>
                  </a:schemeClr>
                </a:solidFill>
                <a:latin typeface="NikoshBAN" pitchFamily="2" charset="0"/>
                <a:cs typeface="NikoshBAN" pitchFamily="2" charset="0"/>
                <a:sym typeface="Webdings"/>
              </a:rPr>
              <a:t>নির্ণয়</a:t>
            </a: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NikoshBAN" pitchFamily="2" charset="0"/>
                <a:cs typeface="NikoshBAN" pitchFamily="2" charset="0"/>
                <a:sym typeface="Webdings"/>
              </a:rPr>
              <a:t> </a:t>
            </a:r>
            <a:r>
              <a:rPr lang="en-US" sz="2800" dirty="0" err="1" smtClean="0">
                <a:solidFill>
                  <a:schemeClr val="tx2">
                    <a:lumMod val="75000"/>
                  </a:schemeClr>
                </a:solidFill>
                <a:latin typeface="NikoshBAN" pitchFamily="2" charset="0"/>
                <a:cs typeface="NikoshBAN" pitchFamily="2" charset="0"/>
                <a:sym typeface="Webdings"/>
              </a:rPr>
              <a:t>করতে</a:t>
            </a: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NikoshBAN" pitchFamily="2" charset="0"/>
                <a:cs typeface="NikoshBAN" pitchFamily="2" charset="0"/>
                <a:sym typeface="Webdings"/>
              </a:rPr>
              <a:t> </a:t>
            </a:r>
            <a:r>
              <a:rPr lang="en-US" sz="2800" dirty="0" err="1" smtClean="0">
                <a:solidFill>
                  <a:schemeClr val="tx2">
                    <a:lumMod val="75000"/>
                  </a:schemeClr>
                </a:solidFill>
                <a:latin typeface="NikoshBAN" pitchFamily="2" charset="0"/>
                <a:cs typeface="NikoshBAN" pitchFamily="2" charset="0"/>
                <a:sym typeface="Webdings"/>
              </a:rPr>
              <a:t>পারবে</a:t>
            </a: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NikoshBAN" pitchFamily="2" charset="0"/>
                <a:cs typeface="NikoshBAN" pitchFamily="2" charset="0"/>
                <a:sym typeface="Webdings"/>
              </a:rPr>
              <a:t>।</a:t>
            </a:r>
            <a:endParaRPr lang="en-US" sz="2800" dirty="0">
              <a:solidFill>
                <a:schemeClr val="tx2">
                  <a:lumMod val="75000"/>
                </a:schemeClr>
              </a:solidFill>
              <a:latin typeface="NikoshBAN" pitchFamily="2" charset="0"/>
              <a:cs typeface="NikoshBAN" pitchFamily="2" charset="0"/>
            </a:endParaRPr>
          </a:p>
        </p:txBody>
      </p:sp>
      <p:grpSp>
        <p:nvGrpSpPr>
          <p:cNvPr id="2" name="Group 13"/>
          <p:cNvGrpSpPr/>
          <p:nvPr/>
        </p:nvGrpSpPr>
        <p:grpSpPr>
          <a:xfrm>
            <a:off x="2895600" y="381000"/>
            <a:ext cx="3810000" cy="1371600"/>
            <a:chOff x="1295400" y="533400"/>
            <a:chExt cx="3810000" cy="1371600"/>
          </a:xfrm>
        </p:grpSpPr>
        <p:sp>
          <p:nvSpPr>
            <p:cNvPr id="82" name="Round Single Corner Rectangle 81"/>
            <p:cNvSpPr/>
            <p:nvPr/>
          </p:nvSpPr>
          <p:spPr>
            <a:xfrm flipH="1" flipV="1">
              <a:off x="1295400" y="533400"/>
              <a:ext cx="3810000" cy="1371600"/>
            </a:xfrm>
            <a:prstGeom prst="flowChartAlternateProcess">
              <a:avLst/>
            </a:prstGeom>
            <a:gradFill flip="none" rotWithShape="1">
              <a:gsLst>
                <a:gs pos="82000">
                  <a:schemeClr val="bg2">
                    <a:lumMod val="75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054894" y="914400"/>
              <a:ext cx="2291012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err="1" smtClean="0">
                  <a:latin typeface="NikoshBAN" pitchFamily="2" charset="0"/>
                  <a:cs typeface="NikoshBAN" pitchFamily="2" charset="0"/>
                </a:rPr>
                <a:t>শিখন</a:t>
              </a:r>
              <a:r>
                <a:rPr lang="en-US" sz="5400" dirty="0" smtClean="0">
                  <a:latin typeface="NikoshBAN" pitchFamily="2" charset="0"/>
                  <a:cs typeface="NikoshBAN" pitchFamily="2" charset="0"/>
                </a:rPr>
                <a:t> </a:t>
              </a:r>
              <a:r>
                <a:rPr lang="en-US" sz="5400" dirty="0" err="1" smtClean="0">
                  <a:latin typeface="NikoshBAN" pitchFamily="2" charset="0"/>
                  <a:cs typeface="NikoshBAN" pitchFamily="2" charset="0"/>
                </a:rPr>
                <a:t>ফল</a:t>
              </a:r>
              <a:endParaRPr lang="en-US" sz="5400" dirty="0">
                <a:latin typeface="NikoshBAN" pitchFamily="2" charset="0"/>
                <a:cs typeface="NikoshBAN" pitchFamily="2" charset="0"/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685800" y="2743200"/>
            <a:ext cx="6597019" cy="95410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chemeClr val="tx2">
                    <a:lumMod val="75000"/>
                  </a:schemeClr>
                </a:solidFill>
                <a:latin typeface="NikoshBAN" pitchFamily="2" charset="0"/>
                <a:cs typeface="NikoshBAN" pitchFamily="2" charset="0"/>
                <a:sym typeface="Webdings"/>
              </a:rPr>
              <a:t>বৃত্তের</a:t>
            </a: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NikoshBAN" pitchFamily="2" charset="0"/>
                <a:cs typeface="NikoshBAN" pitchFamily="2" charset="0"/>
                <a:sym typeface="Webdings"/>
              </a:rPr>
              <a:t> </a:t>
            </a:r>
            <a:r>
              <a:rPr lang="en-US" sz="2800" dirty="0" err="1" smtClean="0">
                <a:solidFill>
                  <a:schemeClr val="tx2">
                    <a:lumMod val="75000"/>
                  </a:schemeClr>
                </a:solidFill>
                <a:latin typeface="NikoshBAN" pitchFamily="2" charset="0"/>
                <a:cs typeface="NikoshBAN" pitchFamily="2" charset="0"/>
                <a:sym typeface="Webdings"/>
              </a:rPr>
              <a:t>পরিধি</a:t>
            </a: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NikoshBAN" pitchFamily="2" charset="0"/>
                <a:cs typeface="NikoshBAN" pitchFamily="2" charset="0"/>
                <a:sym typeface="Webdings"/>
              </a:rPr>
              <a:t> ও </a:t>
            </a:r>
            <a:r>
              <a:rPr lang="en-US" sz="2800" dirty="0" err="1" smtClean="0">
                <a:solidFill>
                  <a:schemeClr val="tx2">
                    <a:lumMod val="75000"/>
                  </a:schemeClr>
                </a:solidFill>
                <a:latin typeface="NikoshBAN" pitchFamily="2" charset="0"/>
                <a:cs typeface="NikoshBAN" pitchFamily="2" charset="0"/>
                <a:sym typeface="Webdings"/>
              </a:rPr>
              <a:t>বৃত্তাংশের</a:t>
            </a: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NikoshBAN" pitchFamily="2" charset="0"/>
                <a:cs typeface="NikoshBAN" pitchFamily="2" charset="0"/>
                <a:sym typeface="Webdings"/>
              </a:rPr>
              <a:t> </a:t>
            </a:r>
            <a:r>
              <a:rPr lang="en-US" sz="2800" dirty="0" err="1" smtClean="0">
                <a:solidFill>
                  <a:schemeClr val="tx2">
                    <a:lumMod val="75000"/>
                  </a:schemeClr>
                </a:solidFill>
                <a:latin typeface="NikoshBAN" pitchFamily="2" charset="0"/>
                <a:cs typeface="NikoshBAN" pitchFamily="2" charset="0"/>
                <a:sym typeface="Webdings"/>
              </a:rPr>
              <a:t>দৈর্ঘ্য</a:t>
            </a: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NikoshBAN" pitchFamily="2" charset="0"/>
                <a:cs typeface="NikoshBAN" pitchFamily="2" charset="0"/>
                <a:sym typeface="Webdings"/>
              </a:rPr>
              <a:t> </a:t>
            </a:r>
            <a:r>
              <a:rPr lang="en-US" sz="2800" dirty="0" err="1" smtClean="0">
                <a:solidFill>
                  <a:schemeClr val="tx2">
                    <a:lumMod val="75000"/>
                  </a:schemeClr>
                </a:solidFill>
                <a:latin typeface="NikoshBAN" pitchFamily="2" charset="0"/>
                <a:cs typeface="NikoshBAN" pitchFamily="2" charset="0"/>
                <a:sym typeface="Webdings"/>
              </a:rPr>
              <a:t>নির্ণয়</a:t>
            </a: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NikoshBAN" pitchFamily="2" charset="0"/>
                <a:cs typeface="NikoshBAN" pitchFamily="2" charset="0"/>
                <a:sym typeface="Webdings"/>
              </a:rPr>
              <a:t> </a:t>
            </a:r>
            <a:r>
              <a:rPr lang="en-US" sz="2800" dirty="0" err="1" smtClean="0">
                <a:solidFill>
                  <a:schemeClr val="tx2">
                    <a:lumMod val="75000"/>
                  </a:schemeClr>
                </a:solidFill>
                <a:latin typeface="NikoshBAN" pitchFamily="2" charset="0"/>
                <a:cs typeface="NikoshBAN" pitchFamily="2" charset="0"/>
                <a:sym typeface="Webdings"/>
              </a:rPr>
              <a:t>করতে</a:t>
            </a: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NikoshBAN" pitchFamily="2" charset="0"/>
                <a:cs typeface="NikoshBAN" pitchFamily="2" charset="0"/>
                <a:sym typeface="Webdings"/>
              </a:rPr>
              <a:t> </a:t>
            </a:r>
            <a:r>
              <a:rPr lang="en-US" sz="2800" dirty="0" err="1" smtClean="0">
                <a:solidFill>
                  <a:schemeClr val="tx2">
                    <a:lumMod val="75000"/>
                  </a:schemeClr>
                </a:solidFill>
                <a:latin typeface="NikoshBAN" pitchFamily="2" charset="0"/>
                <a:cs typeface="NikoshBAN" pitchFamily="2" charset="0"/>
                <a:sym typeface="Webdings"/>
              </a:rPr>
              <a:t>পারবে</a:t>
            </a: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NikoshBAN" pitchFamily="2" charset="0"/>
                <a:cs typeface="NikoshBAN" pitchFamily="2" charset="0"/>
                <a:sym typeface="Webdings"/>
              </a:rPr>
              <a:t>।</a:t>
            </a:r>
            <a:endParaRPr lang="en-US" sz="2800" dirty="0">
              <a:solidFill>
                <a:schemeClr val="tx2">
                  <a:lumMod val="75000"/>
                </a:schemeClr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1" name="Frame 10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4079"/>
            </a:avLst>
          </a:prstGeom>
          <a:gradFill flip="none" rotWithShape="1">
            <a:gsLst>
              <a:gs pos="0">
                <a:schemeClr val="bg1">
                  <a:lumMod val="65000"/>
                  <a:shade val="30000"/>
                  <a:satMod val="115000"/>
                </a:schemeClr>
              </a:gs>
              <a:gs pos="50000">
                <a:schemeClr val="bg1">
                  <a:lumMod val="65000"/>
                  <a:shade val="67500"/>
                  <a:satMod val="115000"/>
                </a:schemeClr>
              </a:gs>
              <a:gs pos="100000">
                <a:schemeClr val="bg1">
                  <a:lumMod val="65000"/>
                  <a:shade val="100000"/>
                  <a:satMod val="11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89581" y="4876800"/>
            <a:ext cx="8273419" cy="95410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chemeClr val="tx2">
                    <a:lumMod val="75000"/>
                  </a:schemeClr>
                </a:solidFill>
                <a:latin typeface="NikoshBAN" pitchFamily="2" charset="0"/>
                <a:cs typeface="NikoshBAN" pitchFamily="2" charset="0"/>
                <a:sym typeface="Webdings"/>
              </a:rPr>
              <a:t>বৃত্তাকার</a:t>
            </a: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NikoshBAN" pitchFamily="2" charset="0"/>
                <a:cs typeface="NikoshBAN" pitchFamily="2" charset="0"/>
                <a:sym typeface="Webdings"/>
              </a:rPr>
              <a:t> </a:t>
            </a:r>
            <a:r>
              <a:rPr lang="en-US" sz="2800" dirty="0" err="1" smtClean="0">
                <a:solidFill>
                  <a:schemeClr val="tx2">
                    <a:lumMod val="75000"/>
                  </a:schemeClr>
                </a:solidFill>
                <a:latin typeface="NikoshBAN" pitchFamily="2" charset="0"/>
                <a:cs typeface="NikoshBAN" pitchFamily="2" charset="0"/>
                <a:sym typeface="Webdings"/>
              </a:rPr>
              <a:t>ক্ষেত্র</a:t>
            </a: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NikoshBAN" pitchFamily="2" charset="0"/>
                <a:cs typeface="NikoshBAN" pitchFamily="2" charset="0"/>
                <a:sym typeface="Webdings"/>
              </a:rPr>
              <a:t> ও </a:t>
            </a:r>
            <a:r>
              <a:rPr lang="en-US" sz="2800" dirty="0" err="1" smtClean="0">
                <a:solidFill>
                  <a:schemeClr val="tx2">
                    <a:lumMod val="75000"/>
                  </a:schemeClr>
                </a:solidFill>
                <a:latin typeface="NikoshBAN" pitchFamily="2" charset="0"/>
                <a:cs typeface="NikoshBAN" pitchFamily="2" charset="0"/>
                <a:sym typeface="Webdings"/>
              </a:rPr>
              <a:t>তার</a:t>
            </a: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NikoshBAN" pitchFamily="2" charset="0"/>
                <a:cs typeface="NikoshBAN" pitchFamily="2" charset="0"/>
                <a:sym typeface="Webdings"/>
              </a:rPr>
              <a:t> </a:t>
            </a:r>
            <a:r>
              <a:rPr lang="en-US" sz="2800" dirty="0" err="1" smtClean="0">
                <a:solidFill>
                  <a:schemeClr val="tx2">
                    <a:lumMod val="75000"/>
                  </a:schemeClr>
                </a:solidFill>
                <a:latin typeface="NikoshBAN" pitchFamily="2" charset="0"/>
                <a:cs typeface="NikoshBAN" pitchFamily="2" charset="0"/>
                <a:sym typeface="Webdings"/>
              </a:rPr>
              <a:t>অংশবিশেষ</a:t>
            </a: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NikoshBAN" pitchFamily="2" charset="0"/>
                <a:cs typeface="NikoshBAN" pitchFamily="2" charset="0"/>
                <a:sym typeface="Webdings"/>
              </a:rPr>
              <a:t> </a:t>
            </a:r>
            <a:r>
              <a:rPr lang="en-US" sz="2800" dirty="0" err="1" smtClean="0">
                <a:solidFill>
                  <a:schemeClr val="tx2">
                    <a:lumMod val="75000"/>
                  </a:schemeClr>
                </a:solidFill>
                <a:latin typeface="NikoshBAN" pitchFamily="2" charset="0"/>
                <a:cs typeface="NikoshBAN" pitchFamily="2" charset="0"/>
                <a:sym typeface="Webdings"/>
              </a:rPr>
              <a:t>সম্পর্কিত</a:t>
            </a: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NikoshBAN" pitchFamily="2" charset="0"/>
                <a:cs typeface="NikoshBAN" pitchFamily="2" charset="0"/>
                <a:sym typeface="Webdings"/>
              </a:rPr>
              <a:t> </a:t>
            </a:r>
            <a:r>
              <a:rPr lang="en-US" sz="2800" dirty="0" err="1" smtClean="0">
                <a:solidFill>
                  <a:schemeClr val="tx2">
                    <a:lumMod val="75000"/>
                  </a:schemeClr>
                </a:solidFill>
                <a:latin typeface="NikoshBAN" pitchFamily="2" charset="0"/>
                <a:cs typeface="NikoshBAN" pitchFamily="2" charset="0"/>
                <a:sym typeface="Webdings"/>
              </a:rPr>
              <a:t>সমস্যা</a:t>
            </a: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NikoshBAN" pitchFamily="2" charset="0"/>
                <a:cs typeface="NikoshBAN" pitchFamily="2" charset="0"/>
                <a:sym typeface="Webdings"/>
              </a:rPr>
              <a:t> </a:t>
            </a:r>
            <a:r>
              <a:rPr lang="en-US" sz="2800" dirty="0" err="1" smtClean="0">
                <a:solidFill>
                  <a:schemeClr val="tx2">
                    <a:lumMod val="75000"/>
                  </a:schemeClr>
                </a:solidFill>
                <a:latin typeface="NikoshBAN" pitchFamily="2" charset="0"/>
                <a:cs typeface="NikoshBAN" pitchFamily="2" charset="0"/>
                <a:sym typeface="Webdings"/>
              </a:rPr>
              <a:t>সমাধান</a:t>
            </a: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NikoshBAN" pitchFamily="2" charset="0"/>
                <a:cs typeface="NikoshBAN" pitchFamily="2" charset="0"/>
                <a:sym typeface="Webdings"/>
              </a:rPr>
              <a:t> </a:t>
            </a:r>
            <a:r>
              <a:rPr lang="en-US" sz="2800" dirty="0" err="1" smtClean="0">
                <a:solidFill>
                  <a:schemeClr val="tx2">
                    <a:lumMod val="75000"/>
                  </a:schemeClr>
                </a:solidFill>
                <a:latin typeface="NikoshBAN" pitchFamily="2" charset="0"/>
                <a:cs typeface="NikoshBAN" pitchFamily="2" charset="0"/>
                <a:sym typeface="Webdings"/>
              </a:rPr>
              <a:t>করতে</a:t>
            </a: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NikoshBAN" pitchFamily="2" charset="0"/>
                <a:cs typeface="NikoshBAN" pitchFamily="2" charset="0"/>
                <a:sym typeface="Webdings"/>
              </a:rPr>
              <a:t> </a:t>
            </a:r>
            <a:r>
              <a:rPr lang="en-US" sz="2800" dirty="0" err="1" smtClean="0">
                <a:solidFill>
                  <a:schemeClr val="tx2">
                    <a:lumMod val="75000"/>
                  </a:schemeClr>
                </a:solidFill>
                <a:latin typeface="NikoshBAN" pitchFamily="2" charset="0"/>
                <a:cs typeface="NikoshBAN" pitchFamily="2" charset="0"/>
                <a:sym typeface="Webdings"/>
              </a:rPr>
              <a:t>পারবে</a:t>
            </a: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NikoshBAN" pitchFamily="2" charset="0"/>
                <a:cs typeface="NikoshBAN" pitchFamily="2" charset="0"/>
                <a:sym typeface="Webdings"/>
              </a:rPr>
              <a:t>।</a:t>
            </a:r>
            <a:endParaRPr lang="en-US" sz="2800" dirty="0">
              <a:solidFill>
                <a:schemeClr val="tx2">
                  <a:lumMod val="75000"/>
                </a:schemeClr>
              </a:solidFill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 animBg="1"/>
      <p:bldP spid="88" grpId="0" animBg="1"/>
      <p:bldP spid="17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0"/>
            <a:ext cx="8077200" cy="28956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838200" y="3044280"/>
            <a:ext cx="7467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400" dirty="0" smtClean="0">
                <a:latin typeface="NikoshBAN" pitchFamily="2" charset="0"/>
                <a:cs typeface="NikoshBAN" pitchFamily="2" charset="0"/>
              </a:rPr>
              <a:t> </a:t>
            </a:r>
            <a:endParaRPr lang="en-US" sz="4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TextBox 11"/>
          <p:cNvSpPr txBox="1"/>
          <p:nvPr/>
        </p:nvSpPr>
        <p:spPr>
          <a:xfrm>
            <a:off x="0" y="3048000"/>
            <a:ext cx="88392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bn-BD" sz="2400" b="1" dirty="0" smtClean="0">
                <a:solidFill>
                  <a:srgbClr val="002060"/>
                </a:solidFill>
                <a:latin typeface="Shonar Bangla" pitchFamily="34" charset="0"/>
                <a:cs typeface="Shonar Bangla" pitchFamily="34" charset="0"/>
              </a:rPr>
              <a:t>বৃত্তের দৈর্ঘ্যকে তার পরিধি বলে ।</a:t>
            </a:r>
          </a:p>
          <a:p>
            <a:r>
              <a:rPr lang="bn-BD" sz="2400" b="1" dirty="0" smtClean="0">
                <a:solidFill>
                  <a:srgbClr val="002060"/>
                </a:solidFill>
                <a:latin typeface="Shonar Bangla" pitchFamily="34" charset="0"/>
                <a:cs typeface="Shonar Bangla" pitchFamily="34" charset="0"/>
              </a:rPr>
              <a:t>কোন বৃত্তের  ব্যাসার্ধ </a:t>
            </a:r>
            <a:r>
              <a:rPr lang="en-US" sz="2400" b="1" dirty="0" smtClean="0">
                <a:solidFill>
                  <a:srgbClr val="002060"/>
                </a:solidFill>
                <a:latin typeface="Shonar Bangla" pitchFamily="34" charset="0"/>
                <a:cs typeface="Shonar Bangla" pitchFamily="34" charset="0"/>
              </a:rPr>
              <a:t> r </a:t>
            </a:r>
            <a:r>
              <a:rPr lang="bn-BD" sz="2400" b="1" dirty="0" smtClean="0">
                <a:solidFill>
                  <a:srgbClr val="002060"/>
                </a:solidFill>
                <a:latin typeface="Shonar Bangla" pitchFamily="34" charset="0"/>
                <a:cs typeface="Shonar Bangla" pitchFamily="34" charset="0"/>
              </a:rPr>
              <a:t>হলে,</a:t>
            </a:r>
          </a:p>
          <a:p>
            <a:r>
              <a:rPr lang="bn-BD" sz="2400" b="1" dirty="0" smtClean="0">
                <a:solidFill>
                  <a:srgbClr val="002060"/>
                </a:solidFill>
                <a:latin typeface="Shonar Bangla" pitchFamily="34" charset="0"/>
                <a:cs typeface="Shonar Bangla" pitchFamily="34" charset="0"/>
              </a:rPr>
              <a:t>বৃত্তের পরিধি </a:t>
            </a:r>
            <a:r>
              <a:rPr lang="en-US" sz="2400" b="1" dirty="0" smtClean="0">
                <a:solidFill>
                  <a:srgbClr val="002060"/>
                </a:solidFill>
                <a:latin typeface="Shonar Bangla" pitchFamily="34" charset="0"/>
                <a:cs typeface="Shonar Bangla" pitchFamily="34" charset="0"/>
              </a:rPr>
              <a:t>÷</a:t>
            </a:r>
            <a:r>
              <a:rPr lang="bn-BD" sz="2400" b="1" dirty="0" smtClean="0">
                <a:solidFill>
                  <a:srgbClr val="002060"/>
                </a:solidFill>
                <a:latin typeface="Shonar Bangla" pitchFamily="34" charset="0"/>
                <a:cs typeface="Shonar Bangla" pitchFamily="34" charset="0"/>
              </a:rPr>
              <a:t> বৃত্তের ব্যাস= ধ্রব সংখা,     </a:t>
            </a:r>
            <a:r>
              <a:rPr lang="en-US" sz="2400" b="1" dirty="0" smtClean="0">
                <a:solidFill>
                  <a:srgbClr val="002060"/>
                </a:solidFill>
                <a:latin typeface="Shonar Bangla" pitchFamily="34" charset="0"/>
                <a:cs typeface="Shonar Bangla" pitchFamily="34" charset="0"/>
              </a:rPr>
              <a:t>   (</a:t>
            </a:r>
            <a:r>
              <a:rPr lang="bn-BD" sz="2000" b="1" dirty="0" smtClean="0">
                <a:solidFill>
                  <a:srgbClr val="C00000"/>
                </a:solidFill>
                <a:latin typeface="Shonar Bangla" pitchFamily="34" charset="0"/>
                <a:cs typeface="Shonar Bangla" pitchFamily="34" charset="0"/>
              </a:rPr>
              <a:t>যার মান</a:t>
            </a:r>
            <a:r>
              <a:rPr lang="en-US" sz="2000" b="1" dirty="0" smtClean="0">
                <a:solidFill>
                  <a:srgbClr val="C00000"/>
                </a:solidFill>
                <a:cs typeface="Shonar Bangla" pitchFamily="34" charset="0"/>
              </a:rPr>
              <a:t> 3.14159265………………….</a:t>
            </a:r>
            <a:r>
              <a:rPr lang="bn-BD" sz="2000" b="1" dirty="0" smtClean="0">
                <a:solidFill>
                  <a:srgbClr val="C00000"/>
                </a:solidFill>
                <a:latin typeface="Shonar Bangla" pitchFamily="34" charset="0"/>
                <a:cs typeface="Shonar Bangla" pitchFamily="34" charset="0"/>
              </a:rPr>
              <a:t> </a:t>
            </a:r>
          </a:p>
          <a:p>
            <a:r>
              <a:rPr lang="bn-BD" sz="2000" b="1" dirty="0" smtClean="0">
                <a:solidFill>
                  <a:srgbClr val="C00000"/>
                </a:solidFill>
                <a:latin typeface="Shonar Bangla" pitchFamily="34" charset="0"/>
                <a:cs typeface="Shonar Bangla" pitchFamily="34" charset="0"/>
              </a:rPr>
              <a:t> </a:t>
            </a:r>
            <a:r>
              <a:rPr lang="bn-BD" sz="2000" b="1" dirty="0" smtClean="0">
                <a:solidFill>
                  <a:srgbClr val="002060"/>
                </a:solidFill>
                <a:latin typeface="Shonar Bangla" pitchFamily="34" charset="0"/>
                <a:cs typeface="Shonar Bangla" pitchFamily="34" charset="0"/>
              </a:rPr>
              <a:t>বা বৃত্তের পরিধি </a:t>
            </a:r>
            <a:r>
              <a:rPr lang="en-US" sz="2400" b="1" dirty="0" smtClean="0">
                <a:solidFill>
                  <a:srgbClr val="002060"/>
                </a:solidFill>
                <a:latin typeface="Shonar Bangla" pitchFamily="34" charset="0"/>
                <a:cs typeface="Shonar Bangla" pitchFamily="34" charset="0"/>
              </a:rPr>
              <a:t>÷</a:t>
            </a:r>
            <a:r>
              <a:rPr lang="en-US" sz="2000" b="1" dirty="0" smtClean="0">
                <a:solidFill>
                  <a:srgbClr val="002060"/>
                </a:solidFill>
                <a:latin typeface="Shonar Bangla" pitchFamily="34" charset="0"/>
                <a:cs typeface="Shonar Bangla" pitchFamily="34" charset="0"/>
              </a:rPr>
              <a:t> 2r</a:t>
            </a:r>
            <a:r>
              <a:rPr lang="bn-BD" sz="2000" b="1" dirty="0" smtClean="0">
                <a:solidFill>
                  <a:srgbClr val="002060"/>
                </a:solidFill>
                <a:latin typeface="Shonar Bangla" pitchFamily="34" charset="0"/>
                <a:cs typeface="Shonar Bangla" pitchFamily="34" charset="0"/>
              </a:rPr>
              <a:t> =</a:t>
            </a:r>
            <a:r>
              <a:rPr lang="en-US" sz="2000" b="1" dirty="0" smtClean="0">
                <a:solidFill>
                  <a:srgbClr val="002060"/>
                </a:solidFill>
                <a:latin typeface="Shonar Bangla" pitchFamily="34" charset="0"/>
                <a:cs typeface="Shonar Bangla" pitchFamily="34" charset="0"/>
              </a:rPr>
              <a:t> </a:t>
            </a:r>
            <a:r>
              <a:rPr lang="el-GR" sz="2000" b="1" dirty="0" smtClean="0">
                <a:solidFill>
                  <a:srgbClr val="002060"/>
                </a:solidFill>
                <a:cs typeface="Calibri"/>
              </a:rPr>
              <a:t>π</a:t>
            </a:r>
            <a:r>
              <a:rPr lang="en-US" sz="2000" b="1" dirty="0" smtClean="0">
                <a:solidFill>
                  <a:srgbClr val="002060"/>
                </a:solidFill>
                <a:cs typeface="Calibri"/>
              </a:rPr>
              <a:t>                                      </a:t>
            </a:r>
            <a:r>
              <a:rPr lang="bn-BD" sz="2000" b="1" dirty="0" smtClean="0">
                <a:solidFill>
                  <a:srgbClr val="C00000"/>
                </a:solidFill>
                <a:latin typeface="Shonar Bangla" pitchFamily="34" charset="0"/>
                <a:cs typeface="Shonar Bangla" pitchFamily="34" charset="0"/>
              </a:rPr>
              <a:t>যা একটি অমূলদ সংখা । একে</a:t>
            </a:r>
            <a:r>
              <a:rPr lang="en-US" sz="2000" b="1" dirty="0" smtClean="0">
                <a:solidFill>
                  <a:srgbClr val="C00000"/>
                </a:solidFill>
                <a:latin typeface="Shonar Bangla" pitchFamily="34" charset="0"/>
                <a:cs typeface="Shonar Bangla" pitchFamily="34" charset="0"/>
              </a:rPr>
              <a:t> </a:t>
            </a:r>
            <a:r>
              <a:rPr lang="el-GR" sz="2000" b="1" dirty="0" smtClean="0">
                <a:solidFill>
                  <a:srgbClr val="C00000"/>
                </a:solidFill>
                <a:cs typeface="Calibri"/>
              </a:rPr>
              <a:t>π</a:t>
            </a:r>
            <a:r>
              <a:rPr lang="bn-BD" sz="2000" b="1" dirty="0" smtClean="0">
                <a:solidFill>
                  <a:srgbClr val="C00000"/>
                </a:solidFill>
                <a:latin typeface="Shonar Bangla" pitchFamily="34" charset="0"/>
                <a:cs typeface="Shonar Bangla" pitchFamily="34" charset="0"/>
              </a:rPr>
              <a:t> দ্বারা প্রকাশ করা হয় ।</a:t>
            </a:r>
            <a:endParaRPr lang="en-US" sz="2000" b="1" dirty="0" smtClean="0">
              <a:solidFill>
                <a:srgbClr val="C00000"/>
              </a:solidFill>
              <a:latin typeface="Shonar Bangla" pitchFamily="34" charset="0"/>
              <a:cs typeface="Shonar Bangla" pitchFamily="34" charset="0"/>
            </a:endParaRPr>
          </a:p>
          <a:p>
            <a:r>
              <a:rPr lang="bn-BD" sz="2000" b="1" dirty="0" smtClean="0">
                <a:solidFill>
                  <a:srgbClr val="C00000"/>
                </a:solidFill>
                <a:cs typeface="Calibri"/>
              </a:rPr>
              <a:t>  </a:t>
            </a:r>
            <a:r>
              <a:rPr lang="bn-BD" sz="2000" b="1" dirty="0" smtClean="0">
                <a:solidFill>
                  <a:srgbClr val="002060"/>
                </a:solidFill>
                <a:latin typeface="Shonar Bangla" pitchFamily="34" charset="0"/>
                <a:cs typeface="Shonar Bangla" pitchFamily="34" charset="0"/>
              </a:rPr>
              <a:t>বা বৃত্তের পরিধি =</a:t>
            </a:r>
            <a:r>
              <a:rPr lang="en-US" sz="2000" b="1" dirty="0" smtClean="0">
                <a:solidFill>
                  <a:srgbClr val="002060"/>
                </a:solidFill>
                <a:latin typeface="Shonar Bangla" pitchFamily="34" charset="0"/>
                <a:cs typeface="Shonar Bangla" pitchFamily="34" charset="0"/>
              </a:rPr>
              <a:t> 2r</a:t>
            </a:r>
            <a:r>
              <a:rPr lang="el-GR" sz="2000" b="1" dirty="0" smtClean="0">
                <a:solidFill>
                  <a:srgbClr val="002060"/>
                </a:solidFill>
                <a:cs typeface="Calibri"/>
              </a:rPr>
              <a:t>π</a:t>
            </a:r>
            <a:r>
              <a:rPr lang="en-US" sz="2000" b="1" dirty="0" smtClean="0">
                <a:solidFill>
                  <a:srgbClr val="002060"/>
                </a:solidFill>
                <a:cs typeface="Calibri"/>
              </a:rPr>
              <a:t> </a:t>
            </a:r>
            <a:r>
              <a:rPr lang="en-US" sz="2000" b="1" dirty="0" smtClean="0">
                <a:solidFill>
                  <a:srgbClr val="002060"/>
                </a:solidFill>
                <a:latin typeface="Shonar Bangla" pitchFamily="34" charset="0"/>
                <a:cs typeface="Shonar Bangla" pitchFamily="34" charset="0"/>
              </a:rPr>
              <a:t> </a:t>
            </a:r>
            <a:r>
              <a:rPr lang="bn-BD" sz="2000" b="1" dirty="0" smtClean="0">
                <a:solidFill>
                  <a:srgbClr val="002060"/>
                </a:solidFill>
                <a:latin typeface="Shonar Bangla" pitchFamily="34" charset="0"/>
                <a:cs typeface="Shonar Bangla" pitchFamily="34" charset="0"/>
              </a:rPr>
              <a:t>বা </a:t>
            </a:r>
            <a:r>
              <a:rPr lang="en-US" sz="2000" b="1" dirty="0" smtClean="0">
                <a:solidFill>
                  <a:srgbClr val="002060"/>
                </a:solidFill>
                <a:cs typeface="Calibri"/>
              </a:rPr>
              <a:t> 2</a:t>
            </a:r>
            <a:r>
              <a:rPr lang="el-GR" sz="2000" b="1" dirty="0" smtClean="0">
                <a:solidFill>
                  <a:srgbClr val="002060"/>
                </a:solidFill>
                <a:cs typeface="Calibri"/>
              </a:rPr>
              <a:t>π</a:t>
            </a:r>
            <a:r>
              <a:rPr lang="en-US" sz="2000" b="1" dirty="0" smtClean="0">
                <a:solidFill>
                  <a:srgbClr val="002060"/>
                </a:solidFill>
                <a:cs typeface="Calibri"/>
              </a:rPr>
              <a:t>r</a:t>
            </a:r>
            <a:endParaRPr lang="bn-BD" sz="2000" b="1" dirty="0" smtClean="0">
              <a:solidFill>
                <a:srgbClr val="002060"/>
              </a:solidFill>
              <a:latin typeface="Shonar Bangla" pitchFamily="34" charset="0"/>
              <a:cs typeface="Shonar Bangla" pitchFamily="34" charset="0"/>
            </a:endParaRPr>
          </a:p>
          <a:p>
            <a:r>
              <a:rPr lang="bn-BD" sz="2000" b="1" dirty="0" smtClean="0">
                <a:solidFill>
                  <a:srgbClr val="C00000"/>
                </a:solidFill>
                <a:cs typeface="Calibri"/>
              </a:rPr>
              <a:t>                                                     </a:t>
            </a:r>
            <a:r>
              <a:rPr lang="en-US" sz="2000" b="1" dirty="0" smtClean="0">
                <a:solidFill>
                  <a:srgbClr val="C00000"/>
                </a:solidFill>
                <a:cs typeface="Calibri"/>
              </a:rPr>
              <a:t>                 </a:t>
            </a:r>
            <a:r>
              <a:rPr lang="bn-BD" sz="2000" b="1" dirty="0" smtClean="0">
                <a:solidFill>
                  <a:srgbClr val="C00000"/>
                </a:solidFill>
                <a:cs typeface="Calibri"/>
              </a:rPr>
              <a:t>  </a:t>
            </a:r>
            <a:r>
              <a:rPr lang="en-US" sz="2000" b="1" dirty="0" smtClean="0">
                <a:solidFill>
                  <a:srgbClr val="C00000"/>
                </a:solidFill>
                <a:cs typeface="Calibri"/>
              </a:rPr>
              <a:t>π</a:t>
            </a:r>
            <a:r>
              <a:rPr lang="bn-BD" sz="2000" b="1" dirty="0" smtClean="0">
                <a:solidFill>
                  <a:srgbClr val="C00000"/>
                </a:solidFill>
                <a:cs typeface="Calibri"/>
              </a:rPr>
              <a:t>, </a:t>
            </a:r>
            <a:r>
              <a:rPr lang="bn-BD" sz="2000" b="1" dirty="0" smtClean="0">
                <a:solidFill>
                  <a:srgbClr val="C00000"/>
                </a:solidFill>
                <a:latin typeface="Shonar Bangla" pitchFamily="34" charset="0"/>
                <a:cs typeface="Shonar Bangla" pitchFamily="34" charset="0"/>
              </a:rPr>
              <a:t>গ্রীক আলফাবেট এর </a:t>
            </a:r>
            <a:r>
              <a:rPr lang="en-US" sz="2000" b="1" dirty="0" smtClean="0">
                <a:solidFill>
                  <a:srgbClr val="C00000"/>
                </a:solidFill>
                <a:cs typeface="Shonar Bangla" pitchFamily="34" charset="0"/>
              </a:rPr>
              <a:t>16 </a:t>
            </a:r>
            <a:r>
              <a:rPr lang="bn-BD" sz="2000" b="1" dirty="0" smtClean="0">
                <a:solidFill>
                  <a:srgbClr val="C00000"/>
                </a:solidFill>
                <a:latin typeface="Shonar Bangla" pitchFamily="34" charset="0"/>
                <a:cs typeface="Shonar Bangla" pitchFamily="34" charset="0"/>
              </a:rPr>
              <a:t>তম বর্ণ</a:t>
            </a:r>
            <a:r>
              <a:rPr lang="en-US" sz="2000" b="1" dirty="0" smtClean="0">
                <a:solidFill>
                  <a:srgbClr val="C00000"/>
                </a:solidFill>
                <a:latin typeface="Shonar Bangla" pitchFamily="34" charset="0"/>
                <a:cs typeface="Shonar Bangla" pitchFamily="34" charset="0"/>
              </a:rPr>
              <a:t> </a:t>
            </a:r>
            <a:r>
              <a:rPr lang="bn-BD" sz="2000" b="1" dirty="0" smtClean="0">
                <a:solidFill>
                  <a:srgbClr val="C00000"/>
                </a:solidFill>
                <a:latin typeface="Shonar Bangla" pitchFamily="34" charset="0"/>
                <a:cs typeface="Shonar Bangla" pitchFamily="34" charset="0"/>
              </a:rPr>
              <a:t>।</a:t>
            </a:r>
            <a:r>
              <a:rPr lang="en-US" sz="2000" b="1" dirty="0" smtClean="0">
                <a:solidFill>
                  <a:srgbClr val="C00000"/>
                </a:solidFill>
                <a:latin typeface="Shonar Bangla" pitchFamily="34" charset="0"/>
                <a:cs typeface="Shonar Bangla" pitchFamily="34" charset="0"/>
              </a:rPr>
              <a:t>  </a:t>
            </a:r>
            <a:r>
              <a:rPr lang="el-GR" sz="2000" b="1" dirty="0" smtClean="0">
                <a:solidFill>
                  <a:srgbClr val="C00000"/>
                </a:solidFill>
                <a:cs typeface="Calibri"/>
              </a:rPr>
              <a:t>π</a:t>
            </a:r>
            <a:r>
              <a:rPr lang="en-US" sz="2000" b="1" dirty="0" smtClean="0">
                <a:solidFill>
                  <a:srgbClr val="C00000"/>
                </a:solidFill>
                <a:cs typeface="Calibri"/>
              </a:rPr>
              <a:t> </a:t>
            </a:r>
            <a:r>
              <a:rPr lang="bn-BD" sz="2000" b="1" dirty="0" smtClean="0">
                <a:solidFill>
                  <a:srgbClr val="C00000"/>
                </a:solidFill>
                <a:latin typeface="Shonar Bangla" pitchFamily="34" charset="0"/>
                <a:cs typeface="Shonar Bangla" pitchFamily="34" charset="0"/>
              </a:rPr>
              <a:t>এর আসন্ন মান </a:t>
            </a:r>
          </a:p>
          <a:p>
            <a:r>
              <a:rPr lang="bn-BD" sz="2000" b="1" dirty="0" smtClean="0">
                <a:solidFill>
                  <a:srgbClr val="C00000"/>
                </a:solidFill>
                <a:latin typeface="Shonar Bangla" pitchFamily="34" charset="0"/>
                <a:cs typeface="Shonar Bangla" pitchFamily="34" charset="0"/>
              </a:rPr>
              <a:t>                                                               </a:t>
            </a:r>
            <a:r>
              <a:rPr lang="en-US" sz="2000" b="1" dirty="0" smtClean="0">
                <a:solidFill>
                  <a:srgbClr val="C00000"/>
                </a:solidFill>
                <a:latin typeface="Shonar Bangla" pitchFamily="34" charset="0"/>
                <a:cs typeface="Shonar Bangla" pitchFamily="34" charset="0"/>
              </a:rPr>
              <a:t>                  </a:t>
            </a:r>
            <a:r>
              <a:rPr lang="en-US" sz="2000" b="1" dirty="0" smtClean="0">
                <a:solidFill>
                  <a:srgbClr val="C00000"/>
                </a:solidFill>
                <a:cs typeface="Shonar Bangla" pitchFamily="34" charset="0"/>
              </a:rPr>
              <a:t>3.1416 </a:t>
            </a:r>
            <a:r>
              <a:rPr lang="bn-BD" sz="2000" b="1" dirty="0" smtClean="0">
                <a:solidFill>
                  <a:srgbClr val="C00000"/>
                </a:solidFill>
                <a:latin typeface="Shonar Bangla" pitchFamily="34" charset="0"/>
                <a:cs typeface="Shonar Bangla" pitchFamily="34" charset="0"/>
              </a:rPr>
              <a:t>ধরা হয় । ) </a:t>
            </a:r>
            <a:endParaRPr lang="bn-BD" sz="2000" b="1" dirty="0" smtClean="0">
              <a:solidFill>
                <a:srgbClr val="002060"/>
              </a:solidFill>
              <a:latin typeface="Shonar Bangla" pitchFamily="34" charset="0"/>
              <a:cs typeface="Shonar Bangla" pitchFamily="34" charset="0"/>
            </a:endParaRPr>
          </a:p>
          <a:p>
            <a:r>
              <a:rPr lang="bn-BD" sz="2000" b="1" dirty="0" smtClean="0">
                <a:solidFill>
                  <a:srgbClr val="C00000"/>
                </a:solidFill>
                <a:latin typeface="Calibri"/>
                <a:cs typeface="Calibri"/>
              </a:rPr>
              <a:t>                                                       </a:t>
            </a:r>
            <a:r>
              <a:rPr lang="en-US" sz="2000" b="1" dirty="0" smtClean="0">
                <a:solidFill>
                  <a:srgbClr val="C00000"/>
                </a:solidFill>
                <a:latin typeface="Calibri"/>
                <a:cs typeface="Calibri"/>
              </a:rPr>
              <a:t>                 </a:t>
            </a:r>
            <a:r>
              <a:rPr lang="bn-BD" sz="2000" b="1" dirty="0" smtClean="0">
                <a:solidFill>
                  <a:srgbClr val="C00000"/>
                </a:solidFill>
                <a:latin typeface="Calibri"/>
                <a:cs typeface="Calibri"/>
              </a:rPr>
              <a:t>  </a:t>
            </a:r>
            <a:endParaRPr lang="en-US" sz="2000" b="1" dirty="0" smtClean="0">
              <a:solidFill>
                <a:srgbClr val="C00000"/>
              </a:solidFill>
              <a:latin typeface="Shonar Bangla" pitchFamily="34" charset="0"/>
              <a:cs typeface="Shonar Bangla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i-400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295400"/>
            <a:ext cx="7315200" cy="4114800"/>
          </a:xfrm>
          <a:prstGeom prst="rect">
            <a:avLst/>
          </a:prstGeom>
        </p:spPr>
      </p:pic>
      <p:pic>
        <p:nvPicPr>
          <p:cNvPr id="3" name="Picture 2" descr="vlcsnap-2013-05-06-14h45m35s57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472" y="1295400"/>
            <a:ext cx="7315200" cy="411480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330114" y="352926"/>
            <a:ext cx="5442285" cy="76944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dirty="0" err="1" smtClean="0">
                <a:latin typeface="NikoshBAN" pitchFamily="2" charset="0"/>
                <a:cs typeface="NikoshBAN" pitchFamily="2" charset="0"/>
              </a:rPr>
              <a:t>বৃত্তের</a:t>
            </a:r>
            <a:r>
              <a:rPr lang="en-US" sz="4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latin typeface="NikoshBAN" pitchFamily="2" charset="0"/>
                <a:cs typeface="NikoshBAN" pitchFamily="2" charset="0"/>
              </a:rPr>
              <a:t>পরিধি</a:t>
            </a:r>
            <a:r>
              <a:rPr lang="en-US" sz="4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latin typeface="NikoshBAN" pitchFamily="2" charset="0"/>
                <a:cs typeface="NikoshBAN" pitchFamily="2" charset="0"/>
              </a:rPr>
              <a:t>নির্ণয়ের</a:t>
            </a:r>
            <a:r>
              <a:rPr lang="en-US" sz="4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latin typeface="NikoshBAN" pitchFamily="2" charset="0"/>
                <a:cs typeface="NikoshBAN" pitchFamily="2" charset="0"/>
              </a:rPr>
              <a:t>সূত্র</a:t>
            </a:r>
            <a:r>
              <a:rPr lang="en-US" sz="4400" dirty="0" smtClean="0">
                <a:latin typeface="NikoshBAN" pitchFamily="2" charset="0"/>
                <a:cs typeface="NikoshBAN" pitchFamily="2" charset="0"/>
              </a:rPr>
              <a:t> </a:t>
            </a:r>
            <a:endParaRPr lang="en-US" sz="4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867400" y="2819400"/>
            <a:ext cx="2133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Cambria Math"/>
                <a:ea typeface="Cambria Math"/>
                <a:cs typeface="NikoshBAN" pitchFamily="2" charset="0"/>
              </a:rPr>
              <a:t>=3∙1416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vlcsnap-2013-05-06-14h45m35s5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7472" y="1219200"/>
            <a:ext cx="7315200" cy="4114801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1620982" y="3754582"/>
            <a:ext cx="4059936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Up Arrow 6"/>
          <p:cNvSpPr/>
          <p:nvPr/>
        </p:nvSpPr>
        <p:spPr>
          <a:xfrm>
            <a:off x="3429000" y="3810000"/>
            <a:ext cx="228600" cy="685800"/>
          </a:xfrm>
          <a:prstGeom prst="up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048000" y="4495800"/>
            <a:ext cx="9509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পরিধি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1641764" y="3276600"/>
            <a:ext cx="1295400" cy="1588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Up Arrow 10"/>
          <p:cNvSpPr/>
          <p:nvPr/>
        </p:nvSpPr>
        <p:spPr>
          <a:xfrm flipV="1">
            <a:off x="2133600" y="2590800"/>
            <a:ext cx="228600" cy="685800"/>
          </a:xfrm>
          <a:prstGeom prst="up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738746" y="1929825"/>
            <a:ext cx="14911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ব্যাস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(2r)</a:t>
            </a:r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3247370" y="1555753"/>
            <a:ext cx="990600" cy="965773"/>
            <a:chOff x="4343400" y="4121728"/>
            <a:chExt cx="990600" cy="965773"/>
          </a:xfrm>
        </p:grpSpPr>
        <p:sp>
          <p:nvSpPr>
            <p:cNvPr id="13" name="TextBox 12"/>
            <p:cNvSpPr txBox="1"/>
            <p:nvPr/>
          </p:nvSpPr>
          <p:spPr>
            <a:xfrm>
              <a:off x="4343400" y="4121728"/>
              <a:ext cx="95090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err="1" smtClean="0">
                  <a:latin typeface="NikoshBAN" pitchFamily="2" charset="0"/>
                  <a:cs typeface="NikoshBAN" pitchFamily="2" charset="0"/>
                </a:rPr>
                <a:t>পরিধি</a:t>
              </a:r>
              <a:endParaRPr lang="en-US" sz="3200" dirty="0">
                <a:latin typeface="NikoshBAN" pitchFamily="2" charset="0"/>
                <a:cs typeface="NikoshBAN" pitchFamily="2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495800" y="4502726"/>
              <a:ext cx="54854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>
                  <a:latin typeface="Arial" pitchFamily="34" charset="0"/>
                  <a:cs typeface="Arial" pitchFamily="34" charset="0"/>
                </a:rPr>
                <a:t>2r</a:t>
              </a:r>
              <a:endParaRPr lang="en-US" sz="3200" dirty="0"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>
              <a:off x="4343400" y="4572000"/>
              <a:ext cx="990600" cy="158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21"/>
          <p:cNvGrpSpPr/>
          <p:nvPr/>
        </p:nvGrpSpPr>
        <p:grpSpPr>
          <a:xfrm>
            <a:off x="4376238" y="1950607"/>
            <a:ext cx="201168" cy="98570"/>
            <a:chOff x="5791200" y="6019800"/>
            <a:chExt cx="304800" cy="98570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5791200" y="6019800"/>
              <a:ext cx="304800" cy="158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5791200" y="6116782"/>
              <a:ext cx="304800" cy="158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 30"/>
          <p:cNvGrpSpPr/>
          <p:nvPr/>
        </p:nvGrpSpPr>
        <p:grpSpPr>
          <a:xfrm>
            <a:off x="5257800" y="1752600"/>
            <a:ext cx="2686497" cy="612485"/>
            <a:chOff x="4191000" y="5347854"/>
            <a:chExt cx="2686497" cy="612485"/>
          </a:xfrm>
        </p:grpSpPr>
        <p:sp>
          <p:nvSpPr>
            <p:cNvPr id="24" name="TextBox 23"/>
            <p:cNvSpPr txBox="1"/>
            <p:nvPr/>
          </p:nvSpPr>
          <p:spPr>
            <a:xfrm>
              <a:off x="4191000" y="5375564"/>
              <a:ext cx="140775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err="1" smtClean="0">
                  <a:latin typeface="NikoshBAN" pitchFamily="2" charset="0"/>
                  <a:cs typeface="NikoshBAN" pitchFamily="2" charset="0"/>
                </a:rPr>
                <a:t>বা</a:t>
              </a:r>
              <a:r>
                <a:rPr lang="en-US" sz="3200" dirty="0" smtClean="0">
                  <a:latin typeface="NikoshBAN" pitchFamily="2" charset="0"/>
                  <a:cs typeface="NikoshBAN" pitchFamily="2" charset="0"/>
                </a:rPr>
                <a:t>, </a:t>
              </a:r>
              <a:r>
                <a:rPr lang="en-US" sz="3200" dirty="0" err="1" smtClean="0">
                  <a:latin typeface="NikoshBAN" pitchFamily="2" charset="0"/>
                  <a:cs typeface="NikoshBAN" pitchFamily="2" charset="0"/>
                </a:rPr>
                <a:t>পরিধি</a:t>
              </a:r>
              <a:endParaRPr lang="en-US" sz="3200" dirty="0">
                <a:latin typeface="NikoshBAN" pitchFamily="2" charset="0"/>
                <a:cs typeface="NikoshBAN" pitchFamily="2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6102926" y="5347854"/>
              <a:ext cx="77457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>
                  <a:latin typeface="Arial" pitchFamily="34" charset="0"/>
                  <a:cs typeface="Arial" pitchFamily="34" charset="0"/>
                </a:rPr>
                <a:t>2</a:t>
              </a:r>
              <a:r>
                <a:rPr lang="en-US" sz="3200" dirty="0" smtClean="0">
                  <a:latin typeface="Arial" pitchFamily="34" charset="0"/>
                  <a:cs typeface="Arial" pitchFamily="34" charset="0"/>
                  <a:sym typeface="Symbol"/>
                </a:rPr>
                <a:t></a:t>
              </a:r>
              <a:r>
                <a:rPr lang="en-US" sz="3200" dirty="0" smtClean="0">
                  <a:latin typeface="Arial" pitchFamily="34" charset="0"/>
                  <a:cs typeface="Arial" pitchFamily="34" charset="0"/>
                </a:rPr>
                <a:t>r</a:t>
              </a:r>
              <a:endParaRPr lang="en-US" sz="3200" dirty="0"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27" name="Group 26"/>
            <p:cNvGrpSpPr/>
            <p:nvPr/>
          </p:nvGrpSpPr>
          <p:grpSpPr>
            <a:xfrm>
              <a:off x="5700868" y="5583382"/>
              <a:ext cx="201168" cy="98570"/>
              <a:chOff x="5791200" y="6019800"/>
              <a:chExt cx="304800" cy="98570"/>
            </a:xfrm>
          </p:grpSpPr>
          <p:cxnSp>
            <p:nvCxnSpPr>
              <p:cNvPr id="28" name="Straight Connector 27"/>
              <p:cNvCxnSpPr/>
              <p:nvPr/>
            </p:nvCxnSpPr>
            <p:spPr>
              <a:xfrm>
                <a:off x="5791200" y="6019800"/>
                <a:ext cx="304800" cy="158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>
              <a:xfrm>
                <a:off x="5791200" y="6116782"/>
                <a:ext cx="304800" cy="158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0" name="TextBox 29"/>
          <p:cNvSpPr txBox="1"/>
          <p:nvPr/>
        </p:nvSpPr>
        <p:spPr>
          <a:xfrm>
            <a:off x="4667460" y="1625025"/>
            <a:ext cx="4379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Arial" pitchFamily="34" charset="0"/>
                <a:cs typeface="Arial" pitchFamily="34" charset="0"/>
                <a:sym typeface="Symbol"/>
              </a:rPr>
              <a:t></a:t>
            </a:r>
            <a:endParaRPr lang="en-US" sz="3600" dirty="0"/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/>
      <p:bldP spid="8" grpId="1"/>
      <p:bldP spid="11" grpId="0" animBg="1"/>
      <p:bldP spid="11" grpId="1" animBg="1"/>
      <p:bldP spid="12" grpId="0"/>
      <p:bldP spid="12" grpId="1"/>
      <p:bldP spid="30" grpId="0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image" Target="../media/image13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theme/_rels/them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image" Target="../media/image7.jpe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/Relationships>
</file>

<file path=ppt/theme/_rels/them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image" Target="../media/image10.jpeg"/></Relationships>
</file>

<file path=ppt/theme/theme1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Civic">
  <a:themeElements>
    <a:clrScheme name="Civic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Executive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Executi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Aspect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Median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Waveform">
  <a:themeElements>
    <a:clrScheme name="Waveform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aveform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Hardcover">
  <a:themeElements>
    <a:clrScheme name="Hardcover">
      <a:dk1>
        <a:sysClr val="windowText" lastClr="000000"/>
      </a:dk1>
      <a:lt1>
        <a:sysClr val="window" lastClr="FFFFFF"/>
      </a:lt1>
      <a:dk2>
        <a:srgbClr val="895D1D"/>
      </a:dk2>
      <a:lt2>
        <a:srgbClr val="ECE9C6"/>
      </a:lt2>
      <a:accent1>
        <a:srgbClr val="873624"/>
      </a:accent1>
      <a:accent2>
        <a:srgbClr val="D6862D"/>
      </a:accent2>
      <a:accent3>
        <a:srgbClr val="D0BE40"/>
      </a:accent3>
      <a:accent4>
        <a:srgbClr val="877F6C"/>
      </a:accent4>
      <a:accent5>
        <a:srgbClr val="972109"/>
      </a:accent5>
      <a:accent6>
        <a:srgbClr val="AEB795"/>
      </a:accent6>
      <a:hlink>
        <a:srgbClr val="CC9900"/>
      </a:hlink>
      <a:folHlink>
        <a:srgbClr val="B2B2B2"/>
      </a:folHlink>
    </a:clrScheme>
    <a:fontScheme name="Hardcover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Hardcover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1071</TotalTime>
  <Words>465</Words>
  <Application>Microsoft Office PowerPoint</Application>
  <PresentationFormat>On-screen Show (4:3)</PresentationFormat>
  <Paragraphs>91</Paragraphs>
  <Slides>25</Slides>
  <Notes>2</Notes>
  <HiddenSlides>0</HiddenSlides>
  <MMClips>0</MMClips>
  <ScaleCrop>false</ScaleCrop>
  <HeadingPairs>
    <vt:vector size="6" baseType="variant">
      <vt:variant>
        <vt:lpstr>Theme</vt:lpstr>
      </vt:variant>
      <vt:variant>
        <vt:i4>10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6" baseType="lpstr">
      <vt:lpstr>Trek</vt:lpstr>
      <vt:lpstr>Executive</vt:lpstr>
      <vt:lpstr>Aspect</vt:lpstr>
      <vt:lpstr>Flow</vt:lpstr>
      <vt:lpstr>Apex</vt:lpstr>
      <vt:lpstr>Office Theme</vt:lpstr>
      <vt:lpstr>Median</vt:lpstr>
      <vt:lpstr>Waveform</vt:lpstr>
      <vt:lpstr>Hardcover</vt:lpstr>
      <vt:lpstr>Civic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একক কাজ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Personal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user</cp:lastModifiedBy>
  <cp:revision>313</cp:revision>
  <dcterms:created xsi:type="dcterms:W3CDTF">2013-05-06T08:04:03Z</dcterms:created>
  <dcterms:modified xsi:type="dcterms:W3CDTF">2017-11-18T04:26:57Z</dcterms:modified>
</cp:coreProperties>
</file>